
<file path=[Content_Types].xml><?xml version="1.0" encoding="utf-8"?>
<Types xmlns="http://schemas.openxmlformats.org/package/2006/content-types">
  <Default Extension="aac" ContentType="audio/aac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3" r:id="rId3"/>
    <p:sldId id="259" r:id="rId4"/>
    <p:sldId id="299" r:id="rId5"/>
    <p:sldId id="265" r:id="rId6"/>
    <p:sldId id="258" r:id="rId7"/>
    <p:sldId id="264" r:id="rId8"/>
    <p:sldId id="260" r:id="rId9"/>
    <p:sldId id="266" r:id="rId10"/>
    <p:sldId id="271" r:id="rId11"/>
    <p:sldId id="267" r:id="rId12"/>
    <p:sldId id="301" r:id="rId13"/>
    <p:sldId id="268" r:id="rId14"/>
    <p:sldId id="300" r:id="rId15"/>
    <p:sldId id="269" r:id="rId16"/>
    <p:sldId id="302" r:id="rId17"/>
    <p:sldId id="270" r:id="rId18"/>
    <p:sldId id="272" r:id="rId19"/>
    <p:sldId id="282" r:id="rId20"/>
    <p:sldId id="287" r:id="rId21"/>
    <p:sldId id="284" r:id="rId22"/>
    <p:sldId id="285" r:id="rId23"/>
    <p:sldId id="286" r:id="rId24"/>
    <p:sldId id="283" r:id="rId25"/>
    <p:sldId id="288" r:id="rId26"/>
    <p:sldId id="293" r:id="rId27"/>
    <p:sldId id="289" r:id="rId28"/>
    <p:sldId id="291" r:id="rId29"/>
    <p:sldId id="292" r:id="rId30"/>
    <p:sldId id="290" r:id="rId31"/>
    <p:sldId id="273" r:id="rId32"/>
    <p:sldId id="274" r:id="rId33"/>
    <p:sldId id="275" r:id="rId34"/>
    <p:sldId id="276" r:id="rId35"/>
    <p:sldId id="277" r:id="rId36"/>
    <p:sldId id="304" r:id="rId37"/>
    <p:sldId id="278" r:id="rId38"/>
    <p:sldId id="279" r:id="rId39"/>
    <p:sldId id="280" r:id="rId40"/>
    <p:sldId id="295" r:id="rId41"/>
    <p:sldId id="296" r:id="rId42"/>
    <p:sldId id="297" r:id="rId43"/>
    <p:sldId id="298" r:id="rId44"/>
    <p:sldId id="281" r:id="rId45"/>
    <p:sldId id="303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1335C-A63F-D237-8FF8-0FD7F8FB0AD6}" v="9" dt="2024-10-09T11:26:46.193"/>
    <p1510:client id="{0C5EE99A-466F-0F8C-5AC7-9CB4275D3DF7}" v="7" dt="2024-10-09T16:21:48.194"/>
    <p1510:client id="{919A65DB-7FC4-79ED-06F7-58727EBFBEA6}" v="4" dt="2024-10-09T11:24:04.212"/>
    <p1510:client id="{DDF6F10C-A096-12FB-D068-810BFA6E63C4}" v="4" dt="2024-10-09T18:04:40.036"/>
    <p1510:client id="{EE16D299-B12E-60EC-752D-C6CE13B92C8B}" v="2" dt="2024-10-09T11:27:50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78A709-812A-44CE-8771-49FC1F1ADABF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EDB4F2-C03A-4ABD-8A55-4566F637747C}">
      <dgm:prSet phldr="0"/>
      <dgm:spPr/>
      <dgm:t>
        <a:bodyPr/>
        <a:lstStyle/>
        <a:p>
          <a:endParaRPr lang="en-US">
            <a:latin typeface="Calibri"/>
            <a:ea typeface="Calibri"/>
            <a:cs typeface="Calibri"/>
          </a:endParaRPr>
        </a:p>
      </dgm:t>
    </dgm:pt>
    <dgm:pt modelId="{F2C11881-513A-48A3-B1B5-3ADAE8B699DE}" type="parTrans" cxnId="{A6CAC1A7-E921-4CA1-896F-EDCCA9E1A90C}">
      <dgm:prSet/>
      <dgm:spPr/>
      <dgm:t>
        <a:bodyPr/>
        <a:lstStyle/>
        <a:p>
          <a:endParaRPr lang="en-IN"/>
        </a:p>
      </dgm:t>
    </dgm:pt>
    <dgm:pt modelId="{9019A6D2-6842-4BD2-931A-A108FB1BF058}" type="sibTrans" cxnId="{A6CAC1A7-E921-4CA1-896F-EDCCA9E1A90C}">
      <dgm:prSet/>
      <dgm:spPr/>
      <dgm:t>
        <a:bodyPr/>
        <a:lstStyle/>
        <a:p>
          <a:endParaRPr lang="en-US"/>
        </a:p>
      </dgm:t>
    </dgm:pt>
    <dgm:pt modelId="{15C81EAB-C65B-4B89-BEEE-E20A8B53210F}">
      <dgm:prSet phldr="0"/>
      <dgm:spPr/>
      <dgm:t>
        <a:bodyPr/>
        <a:lstStyle/>
        <a:p>
          <a:pPr rtl="0"/>
          <a:endParaRPr lang="en-US">
            <a:latin typeface="Calibri"/>
            <a:ea typeface="Calibri"/>
            <a:cs typeface="Calibri"/>
          </a:endParaRPr>
        </a:p>
      </dgm:t>
    </dgm:pt>
    <dgm:pt modelId="{1C5AC854-0C6F-461D-93CD-773289684880}" type="parTrans" cxnId="{24169255-8748-49D3-9E0D-7F6F53EE64DA}">
      <dgm:prSet/>
      <dgm:spPr/>
      <dgm:t>
        <a:bodyPr/>
        <a:lstStyle/>
        <a:p>
          <a:endParaRPr lang="en-IN"/>
        </a:p>
      </dgm:t>
    </dgm:pt>
    <dgm:pt modelId="{37348D94-FBB2-4839-A2AB-785EFDDDF9C0}" type="sibTrans" cxnId="{24169255-8748-49D3-9E0D-7F6F53EE64DA}">
      <dgm:prSet/>
      <dgm:spPr/>
      <dgm:t>
        <a:bodyPr/>
        <a:lstStyle/>
        <a:p>
          <a:endParaRPr lang="en-US"/>
        </a:p>
      </dgm:t>
    </dgm:pt>
    <dgm:pt modelId="{2A519087-8124-4D66-A4A1-ADE8D28838A0}" type="pres">
      <dgm:prSet presAssocID="{0278A709-812A-44CE-8771-49FC1F1ADABF}" presName="Name0" presStyleCnt="0">
        <dgm:presLayoutVars>
          <dgm:chMax/>
          <dgm:chPref/>
          <dgm:dir/>
          <dgm:animLvl val="lvl"/>
        </dgm:presLayoutVars>
      </dgm:prSet>
      <dgm:spPr/>
    </dgm:pt>
    <dgm:pt modelId="{52C53855-5F68-4FEE-98D5-13B2B050F502}" type="pres">
      <dgm:prSet presAssocID="{15C81EAB-C65B-4B89-BEEE-E20A8B53210F}" presName="composite" presStyleCnt="0"/>
      <dgm:spPr/>
    </dgm:pt>
    <dgm:pt modelId="{7D0B62CE-E0AA-4263-AA68-6946E92BA8B8}" type="pres">
      <dgm:prSet presAssocID="{15C81EAB-C65B-4B89-BEEE-E20A8B53210F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4F50493-5F22-4770-B3F4-F97B13BAEB36}" type="pres">
      <dgm:prSet presAssocID="{15C81EAB-C65B-4B89-BEEE-E20A8B53210F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8B5C4E9-74E2-4826-9037-43337A610DD5}" type="pres">
      <dgm:prSet presAssocID="{15C81EAB-C65B-4B89-BEEE-E20A8B53210F}" presName="BalanceSpacing" presStyleCnt="0"/>
      <dgm:spPr/>
    </dgm:pt>
    <dgm:pt modelId="{12DDC8C8-520A-4A8D-AF98-385242CC2155}" type="pres">
      <dgm:prSet presAssocID="{15C81EAB-C65B-4B89-BEEE-E20A8B53210F}" presName="BalanceSpacing1" presStyleCnt="0"/>
      <dgm:spPr/>
    </dgm:pt>
    <dgm:pt modelId="{065F6AB7-A55D-433D-9D05-D9F1046C7DCF}" type="pres">
      <dgm:prSet presAssocID="{37348D94-FBB2-4839-A2AB-785EFDDDF9C0}" presName="Accent1Text" presStyleLbl="node1" presStyleIdx="1" presStyleCnt="4"/>
      <dgm:spPr/>
    </dgm:pt>
    <dgm:pt modelId="{4D79586D-A09C-4695-B411-BB3FD6C22FF6}" type="pres">
      <dgm:prSet presAssocID="{37348D94-FBB2-4839-A2AB-785EFDDDF9C0}" presName="spaceBetweenRectangles" presStyleCnt="0"/>
      <dgm:spPr/>
    </dgm:pt>
    <dgm:pt modelId="{4672B3F1-DC4D-4212-9F91-C088866E8427}" type="pres">
      <dgm:prSet presAssocID="{F9EDB4F2-C03A-4ABD-8A55-4566F637747C}" presName="composite" presStyleCnt="0"/>
      <dgm:spPr/>
    </dgm:pt>
    <dgm:pt modelId="{09001B5F-F814-4689-93D5-88B5B8FC2DF6}" type="pres">
      <dgm:prSet presAssocID="{F9EDB4F2-C03A-4ABD-8A55-4566F637747C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9B009731-DD12-466C-A333-0A02D949A7E8}" type="pres">
      <dgm:prSet presAssocID="{F9EDB4F2-C03A-4ABD-8A55-4566F637747C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5ACD07C-D847-42F7-8E52-BA48A03B0C47}" type="pres">
      <dgm:prSet presAssocID="{F9EDB4F2-C03A-4ABD-8A55-4566F637747C}" presName="BalanceSpacing" presStyleCnt="0"/>
      <dgm:spPr/>
    </dgm:pt>
    <dgm:pt modelId="{F19B8123-AA23-4332-B225-A3AC3578EC6E}" type="pres">
      <dgm:prSet presAssocID="{F9EDB4F2-C03A-4ABD-8A55-4566F637747C}" presName="BalanceSpacing1" presStyleCnt="0"/>
      <dgm:spPr/>
    </dgm:pt>
    <dgm:pt modelId="{9CAE1FB8-9525-494D-967D-577858DC62E8}" type="pres">
      <dgm:prSet presAssocID="{9019A6D2-6842-4BD2-931A-A108FB1BF058}" presName="Accent1Text" presStyleLbl="node1" presStyleIdx="3" presStyleCnt="4"/>
      <dgm:spPr/>
    </dgm:pt>
  </dgm:ptLst>
  <dgm:cxnLst>
    <dgm:cxn modelId="{A9DB7006-79B3-45C8-B92C-EDF3401CBC0A}" type="presOf" srcId="{9019A6D2-6842-4BD2-931A-A108FB1BF058}" destId="{9CAE1FB8-9525-494D-967D-577858DC62E8}" srcOrd="0" destOrd="0" presId="urn:microsoft.com/office/officeart/2008/layout/AlternatingHexagons"/>
    <dgm:cxn modelId="{B7024120-42F6-433B-B510-6ADC99C6BFC3}" type="presOf" srcId="{37348D94-FBB2-4839-A2AB-785EFDDDF9C0}" destId="{065F6AB7-A55D-433D-9D05-D9F1046C7DCF}" srcOrd="0" destOrd="0" presId="urn:microsoft.com/office/officeart/2008/layout/AlternatingHexagons"/>
    <dgm:cxn modelId="{24169255-8748-49D3-9E0D-7F6F53EE64DA}" srcId="{0278A709-812A-44CE-8771-49FC1F1ADABF}" destId="{15C81EAB-C65B-4B89-BEEE-E20A8B53210F}" srcOrd="0" destOrd="0" parTransId="{1C5AC854-0C6F-461D-93CD-773289684880}" sibTransId="{37348D94-FBB2-4839-A2AB-785EFDDDF9C0}"/>
    <dgm:cxn modelId="{39230E86-AB59-4111-8319-EBC1D7E58A24}" type="presOf" srcId="{15C81EAB-C65B-4B89-BEEE-E20A8B53210F}" destId="{7D0B62CE-E0AA-4263-AA68-6946E92BA8B8}" srcOrd="0" destOrd="0" presId="urn:microsoft.com/office/officeart/2008/layout/AlternatingHexagons"/>
    <dgm:cxn modelId="{A6CAC1A7-E921-4CA1-896F-EDCCA9E1A90C}" srcId="{0278A709-812A-44CE-8771-49FC1F1ADABF}" destId="{F9EDB4F2-C03A-4ABD-8A55-4566F637747C}" srcOrd="1" destOrd="0" parTransId="{F2C11881-513A-48A3-B1B5-3ADAE8B699DE}" sibTransId="{9019A6D2-6842-4BD2-931A-A108FB1BF058}"/>
    <dgm:cxn modelId="{B6295DC0-8773-4E90-9637-2967639E9F38}" type="presOf" srcId="{F9EDB4F2-C03A-4ABD-8A55-4566F637747C}" destId="{09001B5F-F814-4689-93D5-88B5B8FC2DF6}" srcOrd="0" destOrd="0" presId="urn:microsoft.com/office/officeart/2008/layout/AlternatingHexagons"/>
    <dgm:cxn modelId="{0127DDCA-1869-4BE0-8034-5563170BE57F}" type="presOf" srcId="{0278A709-812A-44CE-8771-49FC1F1ADABF}" destId="{2A519087-8124-4D66-A4A1-ADE8D28838A0}" srcOrd="0" destOrd="0" presId="urn:microsoft.com/office/officeart/2008/layout/AlternatingHexagons"/>
    <dgm:cxn modelId="{13F28A1C-3DDF-4789-ACAD-0DF9F81EF080}" type="presParOf" srcId="{2A519087-8124-4D66-A4A1-ADE8D28838A0}" destId="{52C53855-5F68-4FEE-98D5-13B2B050F502}" srcOrd="0" destOrd="0" presId="urn:microsoft.com/office/officeart/2008/layout/AlternatingHexagons"/>
    <dgm:cxn modelId="{94D8D9B0-5ED2-45E6-BC30-B307EF21A530}" type="presParOf" srcId="{52C53855-5F68-4FEE-98D5-13B2B050F502}" destId="{7D0B62CE-E0AA-4263-AA68-6946E92BA8B8}" srcOrd="0" destOrd="0" presId="urn:microsoft.com/office/officeart/2008/layout/AlternatingHexagons"/>
    <dgm:cxn modelId="{36AEA987-49FB-452D-9868-0BF413325567}" type="presParOf" srcId="{52C53855-5F68-4FEE-98D5-13B2B050F502}" destId="{B4F50493-5F22-4770-B3F4-F97B13BAEB36}" srcOrd="1" destOrd="0" presId="urn:microsoft.com/office/officeart/2008/layout/AlternatingHexagons"/>
    <dgm:cxn modelId="{12E30BFF-1736-4F06-84D3-E5F04D4E75DD}" type="presParOf" srcId="{52C53855-5F68-4FEE-98D5-13B2B050F502}" destId="{F8B5C4E9-74E2-4826-9037-43337A610DD5}" srcOrd="2" destOrd="0" presId="urn:microsoft.com/office/officeart/2008/layout/AlternatingHexagons"/>
    <dgm:cxn modelId="{28380348-5055-4724-ACBA-7A4F662E6462}" type="presParOf" srcId="{52C53855-5F68-4FEE-98D5-13B2B050F502}" destId="{12DDC8C8-520A-4A8D-AF98-385242CC2155}" srcOrd="3" destOrd="0" presId="urn:microsoft.com/office/officeart/2008/layout/AlternatingHexagons"/>
    <dgm:cxn modelId="{F0B2D0AB-5A87-40F8-AA4B-E716FFA97178}" type="presParOf" srcId="{52C53855-5F68-4FEE-98D5-13B2B050F502}" destId="{065F6AB7-A55D-433D-9D05-D9F1046C7DCF}" srcOrd="4" destOrd="0" presId="urn:microsoft.com/office/officeart/2008/layout/AlternatingHexagons"/>
    <dgm:cxn modelId="{6A5CC883-782C-4EB6-A604-58AB97F65C08}" type="presParOf" srcId="{2A519087-8124-4D66-A4A1-ADE8D28838A0}" destId="{4D79586D-A09C-4695-B411-BB3FD6C22FF6}" srcOrd="1" destOrd="0" presId="urn:microsoft.com/office/officeart/2008/layout/AlternatingHexagons"/>
    <dgm:cxn modelId="{167B802D-5E1D-418B-B022-6F3A17617AC2}" type="presParOf" srcId="{2A519087-8124-4D66-A4A1-ADE8D28838A0}" destId="{4672B3F1-DC4D-4212-9F91-C088866E8427}" srcOrd="2" destOrd="0" presId="urn:microsoft.com/office/officeart/2008/layout/AlternatingHexagons"/>
    <dgm:cxn modelId="{912A006E-51E9-4E57-AC7E-2018FEAB686E}" type="presParOf" srcId="{4672B3F1-DC4D-4212-9F91-C088866E8427}" destId="{09001B5F-F814-4689-93D5-88B5B8FC2DF6}" srcOrd="0" destOrd="0" presId="urn:microsoft.com/office/officeart/2008/layout/AlternatingHexagons"/>
    <dgm:cxn modelId="{9712B53D-C1D1-43C8-9FBD-C230CF4907E1}" type="presParOf" srcId="{4672B3F1-DC4D-4212-9F91-C088866E8427}" destId="{9B009731-DD12-466C-A333-0A02D949A7E8}" srcOrd="1" destOrd="0" presId="urn:microsoft.com/office/officeart/2008/layout/AlternatingHexagons"/>
    <dgm:cxn modelId="{BB10DA86-7B0A-4EF0-A2D2-DBDA6582359B}" type="presParOf" srcId="{4672B3F1-DC4D-4212-9F91-C088866E8427}" destId="{A5ACD07C-D847-42F7-8E52-BA48A03B0C47}" srcOrd="2" destOrd="0" presId="urn:microsoft.com/office/officeart/2008/layout/AlternatingHexagons"/>
    <dgm:cxn modelId="{46DF18C7-1DE2-42C0-959C-44F2A12512B4}" type="presParOf" srcId="{4672B3F1-DC4D-4212-9F91-C088866E8427}" destId="{F19B8123-AA23-4332-B225-A3AC3578EC6E}" srcOrd="3" destOrd="0" presId="urn:microsoft.com/office/officeart/2008/layout/AlternatingHexagons"/>
    <dgm:cxn modelId="{FDA85DCB-7D1A-488E-869B-15D26A90AD87}" type="presParOf" srcId="{4672B3F1-DC4D-4212-9F91-C088866E8427}" destId="{9CAE1FB8-9525-494D-967D-577858DC62E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B62CE-E0AA-4263-AA68-6946E92BA8B8}">
      <dsp:nvSpPr>
        <dsp:cNvPr id="0" name=""/>
        <dsp:cNvSpPr/>
      </dsp:nvSpPr>
      <dsp:spPr>
        <a:xfrm rot="5400000">
          <a:off x="4945483" y="173497"/>
          <a:ext cx="2646977" cy="230287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latin typeface="Calibri"/>
            <a:ea typeface="Calibri"/>
            <a:cs typeface="Calibri"/>
          </a:endParaRPr>
        </a:p>
      </dsp:txBody>
      <dsp:txXfrm rot="-5400000">
        <a:off x="5476400" y="413931"/>
        <a:ext cx="1585142" cy="1822003"/>
      </dsp:txXfrm>
    </dsp:sp>
    <dsp:sp modelId="{B4F50493-5F22-4770-B3F4-F97B13BAEB36}">
      <dsp:nvSpPr>
        <dsp:cNvPr id="0" name=""/>
        <dsp:cNvSpPr/>
      </dsp:nvSpPr>
      <dsp:spPr>
        <a:xfrm>
          <a:off x="7490287" y="530839"/>
          <a:ext cx="2954027" cy="158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5F6AB7-A55D-433D-9D05-D9F1046C7DCF}">
      <dsp:nvSpPr>
        <dsp:cNvPr id="0" name=""/>
        <dsp:cNvSpPr/>
      </dsp:nvSpPr>
      <dsp:spPr>
        <a:xfrm rot="5400000">
          <a:off x="2458382" y="173497"/>
          <a:ext cx="2646977" cy="230287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989299" y="413931"/>
        <a:ext cx="1585142" cy="1822003"/>
      </dsp:txXfrm>
    </dsp:sp>
    <dsp:sp modelId="{09001B5F-F814-4689-93D5-88B5B8FC2DF6}">
      <dsp:nvSpPr>
        <dsp:cNvPr id="0" name=""/>
        <dsp:cNvSpPr/>
      </dsp:nvSpPr>
      <dsp:spPr>
        <a:xfrm rot="5400000">
          <a:off x="3697168" y="2420252"/>
          <a:ext cx="2646977" cy="230287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latin typeface="Calibri"/>
            <a:ea typeface="Calibri"/>
            <a:cs typeface="Calibri"/>
          </a:endParaRPr>
        </a:p>
      </dsp:txBody>
      <dsp:txXfrm rot="-5400000">
        <a:off x="4228085" y="2660686"/>
        <a:ext cx="1585142" cy="1822003"/>
      </dsp:txXfrm>
    </dsp:sp>
    <dsp:sp modelId="{9B009731-DD12-466C-A333-0A02D949A7E8}">
      <dsp:nvSpPr>
        <dsp:cNvPr id="0" name=""/>
        <dsp:cNvSpPr/>
      </dsp:nvSpPr>
      <dsp:spPr>
        <a:xfrm>
          <a:off x="915194" y="2777594"/>
          <a:ext cx="2858736" cy="158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AE1FB8-9525-494D-967D-577858DC62E8}">
      <dsp:nvSpPr>
        <dsp:cNvPr id="0" name=""/>
        <dsp:cNvSpPr/>
      </dsp:nvSpPr>
      <dsp:spPr>
        <a:xfrm rot="5400000">
          <a:off x="6184268" y="2420252"/>
          <a:ext cx="2646977" cy="230287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6715185" y="2660686"/>
        <a:ext cx="1585142" cy="1822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1701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8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4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4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6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014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0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0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2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0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2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5.mp3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p3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7.mp3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p3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9.mp3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-cookbook.readthedocs.io/items/ButterworthBandpass.html" TargetMode="External"/><Relationship Id="rId2" Type="http://schemas.openxmlformats.org/officeDocument/2006/relationships/hyperlink" Target="https://www.geeksforgeeks.org/band-pass-filt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sp.stackexchange.com/questions/60455/how-to-choose-order-and-cut-off-frequency-for-low-pass-butterworth-filter" TargetMode="External"/><Relationship Id="rId4" Type="http://schemas.openxmlformats.org/officeDocument/2006/relationships/hyperlink" Target="https://stackoverflow.com/questions/12093594/how-to-implement-band-pass-butterworth-filter-with-scipy-signal-butte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avelet_transfor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microsoft.com/office/2007/relationships/hdphoto" Target="../media/hdphoto2.wdp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1.xml"/><Relationship Id="rId10" Type="http://schemas.openxmlformats.org/officeDocument/2006/relationships/hyperlink" Target="https://www.sonicvisualiser.org/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www.youtube.com/watch?v=TgZjYIPPe50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-science/wavelet-transforms#:~:text=Wavelet%20transformation%20is%20an%20efficient,shifting%20and%20scaling%20the%20signals.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wo-level-wavelet-decomposition-structure-recursive-filtering-and-subsampling_fig4_36870227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yanilPanja/lung_sound_recorde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13.wav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wav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15.wav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-science/wavelet-transforms#:~:text=Wavelet%20transformation%20is%20an%20efficient,shifting%20and%20scaling%20the%20signals." TargetMode="External"/><Relationship Id="rId2" Type="http://schemas.openxmlformats.org/officeDocument/2006/relationships/hyperlink" Target="https://en.wikipedia.org/wiki/Wavelet_transf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hmadrizal.staff.telkomuniversity.ac.id/files/2019/04/Rizal-Hidayat-Nugroho-2017-COMPARISON-OF-DISCRETE-WAVELET-TRANSFORM-AND-WAVELET-PACKET-DECOMPOSITION-FOR-THE-LUNG-SOUND-CLASSIFICA.pdf" TargetMode="External"/><Relationship Id="rId5" Type="http://schemas.openxmlformats.org/officeDocument/2006/relationships/hyperlink" Target="https://librosa.org/doc/latest/index.html#id1" TargetMode="External"/><Relationship Id="rId4" Type="http://schemas.openxmlformats.org/officeDocument/2006/relationships/hyperlink" Target="https://www.researchgate.net/figure/Two-level-wavelet-decomposition-structure-recursive-filtering-and-subsampling_fig4_368702279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media" Target="../media/media16.wav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wav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17.wav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wav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18.wav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ort-time_Fourier_transform" TargetMode="External"/><Relationship Id="rId2" Type="http://schemas.openxmlformats.org/officeDocument/2006/relationships/hyperlink" Target="https://emerginginvestigators.org/articles/22-262/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analytics-vidhya/understanding-the-mel-spectrogram-fca2afa2ce53" TargetMode="External"/><Relationship Id="rId4" Type="http://schemas.openxmlformats.org/officeDocument/2006/relationships/hyperlink" Target="https://github.com/timsainb/noisereduce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2.aac"/><Relationship Id="rId1" Type="http://schemas.microsoft.com/office/2007/relationships/media" Target="../media/media2.aac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6.sv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ogictips.com/wp-content/uploads/2020/07/WTWH_Bandpass-Filters_Pt1_Fig1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5601" y="554038"/>
            <a:ext cx="5212804" cy="2870272"/>
          </a:xfrm>
        </p:spPr>
        <p:txBody>
          <a:bodyPr anchor="ctr">
            <a:normAutofit/>
          </a:bodyPr>
          <a:lstStyle/>
          <a:p>
            <a:pPr algn="l"/>
            <a:r>
              <a:rPr lang="en-US" b="1">
                <a:latin typeface="Calibri"/>
                <a:ea typeface="Calibri"/>
                <a:cs typeface="Calibri"/>
              </a:rPr>
              <a:t>LUNG SOUND RECORDER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0728" y="2886782"/>
            <a:ext cx="5068121" cy="22555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latin typeface="Calibri"/>
                <a:ea typeface="Calibri"/>
                <a:cs typeface="Calibri"/>
              </a:rPr>
              <a:t>By: Karthik, Aryanil, Anurag, and Adithya</a:t>
            </a:r>
          </a:p>
          <a:p>
            <a:pPr algn="l"/>
            <a:r>
              <a:rPr lang="en-US">
                <a:latin typeface="Calibri"/>
                <a:ea typeface="Calibri"/>
                <a:cs typeface="Calibri"/>
              </a:rPr>
              <a:t>Professor: Abhishek</a:t>
            </a:r>
          </a:p>
          <a:p>
            <a:pPr algn="l"/>
            <a:r>
              <a:rPr lang="en-US">
                <a:latin typeface="Calibri"/>
                <a:ea typeface="Calibri"/>
                <a:cs typeface="Calibri"/>
              </a:rPr>
              <a:t>TA: </a:t>
            </a:r>
            <a:r>
              <a:rPr lang="en-US" err="1">
                <a:latin typeface="Calibri"/>
                <a:ea typeface="Calibri"/>
                <a:cs typeface="Calibri"/>
              </a:rPr>
              <a:t>Srikar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Santhoshini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15A686-3AE7-9254-9A9D-366FC6BB3264}"/>
              </a:ext>
            </a:extLst>
          </p:cNvPr>
          <p:cNvSpPr/>
          <p:nvPr/>
        </p:nvSpPr>
        <p:spPr>
          <a:xfrm>
            <a:off x="-511044" y="-280008"/>
            <a:ext cx="1748117" cy="7676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699D5-0D0C-53F6-EAEB-FA0D1F54D6CF}"/>
              </a:ext>
            </a:extLst>
          </p:cNvPr>
          <p:cNvSpPr txBox="1"/>
          <p:nvPr/>
        </p:nvSpPr>
        <p:spPr>
          <a:xfrm>
            <a:off x="1515754" y="782674"/>
            <a:ext cx="30994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Team: Quad-Core Squad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72B559-7C07-C053-4076-1BEEBAE266D2}"/>
              </a:ext>
            </a:extLst>
          </p:cNvPr>
          <p:cNvSpPr/>
          <p:nvPr/>
        </p:nvSpPr>
        <p:spPr>
          <a:xfrm>
            <a:off x="7626364" y="-280008"/>
            <a:ext cx="3350659" cy="7676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stethoscope&#10;&#10;Description automatically generated">
            <a:extLst>
              <a:ext uri="{FF2B5EF4-FFF2-40B4-BE49-F238E27FC236}">
                <a16:creationId xmlns:a16="http://schemas.microsoft.com/office/drawing/2014/main" id="{42DF3ED4-FF28-1B4D-6BD5-40A0ADD0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833" y="1507976"/>
            <a:ext cx="3855272" cy="3836457"/>
          </a:xfrm>
          <a:prstGeom prst="roundRect">
            <a:avLst/>
          </a:prstGeom>
        </p:spPr>
      </p:pic>
      <p:pic>
        <p:nvPicPr>
          <p:cNvPr id="13" name="Picture 12" descr="lungs&quot; Emoji - Download for free – Iconduck">
            <a:extLst>
              <a:ext uri="{FF2B5EF4-FFF2-40B4-BE49-F238E27FC236}">
                <a16:creationId xmlns:a16="http://schemas.microsoft.com/office/drawing/2014/main" id="{E2E5A819-172D-5F89-91FF-C1D37A6E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17" y="5367740"/>
            <a:ext cx="1002713" cy="861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B2A8B1-84B5-0954-B168-58AEADC61923}"/>
              </a:ext>
            </a:extLst>
          </p:cNvPr>
          <p:cNvSpPr txBox="1"/>
          <p:nvPr/>
        </p:nvSpPr>
        <p:spPr>
          <a:xfrm>
            <a:off x="4118602" y="5442998"/>
            <a:ext cx="18465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latin typeface="Calibri"/>
                <a:ea typeface="Calibri"/>
                <a:cs typeface="Calibri"/>
              </a:rPr>
              <a:t>Week-1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A5D3E-4B4F-44F6-BADB-2555F2AFD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650"/>
            <a:ext cx="9899650" cy="1344613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Aharoni"/>
              </a:rPr>
              <a:t>Band-Pass filter implementation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6B900-1C97-25A4-BDA3-6F053EBD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22973"/>
            <a:ext cx="9899650" cy="312578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In python using SciPy, </a:t>
            </a:r>
            <a:r>
              <a:rPr lang="en-US" err="1"/>
              <a:t>librosa</a:t>
            </a:r>
            <a:r>
              <a:rPr lang="en-US"/>
              <a:t> and </a:t>
            </a:r>
            <a:r>
              <a:rPr lang="en-US" err="1"/>
              <a:t>soundfile</a:t>
            </a:r>
            <a:endParaRPr lang="en-US"/>
          </a:p>
          <a:p>
            <a:r>
              <a:rPr lang="en-US"/>
              <a:t>Used a Butterworth filter</a:t>
            </a:r>
          </a:p>
          <a:p>
            <a:r>
              <a:rPr lang="en-US"/>
              <a:t>Low cut frequency: 10 Hz</a:t>
            </a:r>
          </a:p>
          <a:p>
            <a:r>
              <a:rPr lang="en-US"/>
              <a:t>High cut frequency: 400 Hz</a:t>
            </a:r>
          </a:p>
          <a:p>
            <a:r>
              <a:rPr lang="en-US"/>
              <a:t>Heart beats are usually in the 20 – 250 Hz range</a:t>
            </a:r>
          </a:p>
          <a:p>
            <a:r>
              <a:rPr lang="en-US"/>
              <a:t>Sampling rate: 5000 Hz</a:t>
            </a:r>
          </a:p>
          <a:p>
            <a:r>
              <a:rPr lang="en-US"/>
              <a:t>Order: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50FE5-0451-F5BE-A28B-B9E915E7C04B}"/>
              </a:ext>
            </a:extLst>
          </p:cNvPr>
          <p:cNvSpPr txBox="1"/>
          <p:nvPr/>
        </p:nvSpPr>
        <p:spPr>
          <a:xfrm>
            <a:off x="267619" y="6309359"/>
            <a:ext cx="993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Anurag</a:t>
            </a:r>
          </a:p>
        </p:txBody>
      </p:sp>
    </p:spTree>
    <p:extLst>
      <p:ext uri="{BB962C8B-B14F-4D97-AF65-F5344CB8AC3E}">
        <p14:creationId xmlns:p14="http://schemas.microsoft.com/office/powerpoint/2010/main" val="272286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7FEEA-CE01-4467-26DD-6A5425E5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82865"/>
            <a:ext cx="10668000" cy="1345115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Results – Low noise</a:t>
            </a:r>
            <a:endParaRPr lang="en-US"/>
          </a:p>
        </p:txBody>
      </p:sp>
      <p:pic>
        <p:nvPicPr>
          <p:cNvPr id="4" name="lownoise">
            <a:hlinkClick r:id="" action="ppaction://media"/>
            <a:extLst>
              <a:ext uri="{FF2B5EF4-FFF2-40B4-BE49-F238E27FC236}">
                <a16:creationId xmlns:a16="http://schemas.microsoft.com/office/drawing/2014/main" id="{916EC89C-EB36-E445-69C6-8ADB0708C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02166" y="4182762"/>
            <a:ext cx="1009971" cy="1000325"/>
          </a:xfrm>
          <a:prstGeom prst="rect">
            <a:avLst/>
          </a:prstGeom>
        </p:spPr>
      </p:pic>
      <p:pic>
        <p:nvPicPr>
          <p:cNvPr id="5" name="low_filtered">
            <a:hlinkClick r:id="" action="ppaction://media"/>
            <a:extLst>
              <a:ext uri="{FF2B5EF4-FFF2-40B4-BE49-F238E27FC236}">
                <a16:creationId xmlns:a16="http://schemas.microsoft.com/office/drawing/2014/main" id="{C10F09E7-E0AB-38F1-3983-75C31D5F260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0217" y="4192407"/>
            <a:ext cx="1009972" cy="990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3073D-A267-39C4-519C-81495DC48F9C}"/>
              </a:ext>
            </a:extLst>
          </p:cNvPr>
          <p:cNvSpPr txBox="1"/>
          <p:nvPr/>
        </p:nvSpPr>
        <p:spPr>
          <a:xfrm>
            <a:off x="2155502" y="3030603"/>
            <a:ext cx="2094735" cy="798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Before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B6A71-A0F3-70AE-B320-E2275A337942}"/>
              </a:ext>
            </a:extLst>
          </p:cNvPr>
          <p:cNvSpPr txBox="1"/>
          <p:nvPr/>
        </p:nvSpPr>
        <p:spPr>
          <a:xfrm>
            <a:off x="8167868" y="3046071"/>
            <a:ext cx="16243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After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68094-17FA-BA7F-6458-DCF67BD91CDC}"/>
              </a:ext>
            </a:extLst>
          </p:cNvPr>
          <p:cNvSpPr txBox="1"/>
          <p:nvPr/>
        </p:nvSpPr>
        <p:spPr>
          <a:xfrm>
            <a:off x="265191" y="6282891"/>
            <a:ext cx="997844" cy="378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Anurag</a:t>
            </a:r>
          </a:p>
        </p:txBody>
      </p:sp>
    </p:spTree>
    <p:extLst>
      <p:ext uri="{BB962C8B-B14F-4D97-AF65-F5344CB8AC3E}">
        <p14:creationId xmlns:p14="http://schemas.microsoft.com/office/powerpoint/2010/main" val="206782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7FEEA-CE01-4467-26DD-6A5425E5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3" y="1066433"/>
            <a:ext cx="10668000" cy="1345115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Results – Low noise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3073D-A267-39C4-519C-81495DC48F9C}"/>
              </a:ext>
            </a:extLst>
          </p:cNvPr>
          <p:cNvSpPr txBox="1"/>
          <p:nvPr/>
        </p:nvSpPr>
        <p:spPr>
          <a:xfrm>
            <a:off x="1971444" y="1921859"/>
            <a:ext cx="2094735" cy="798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Before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B6A71-A0F3-70AE-B320-E2275A337942}"/>
              </a:ext>
            </a:extLst>
          </p:cNvPr>
          <p:cNvSpPr txBox="1"/>
          <p:nvPr/>
        </p:nvSpPr>
        <p:spPr>
          <a:xfrm>
            <a:off x="8132357" y="1936326"/>
            <a:ext cx="16243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After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68094-17FA-BA7F-6458-DCF67BD91CDC}"/>
              </a:ext>
            </a:extLst>
          </p:cNvPr>
          <p:cNvSpPr txBox="1"/>
          <p:nvPr/>
        </p:nvSpPr>
        <p:spPr>
          <a:xfrm>
            <a:off x="265191" y="6282891"/>
            <a:ext cx="997844" cy="378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Anurag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915D1-7E94-0151-682D-51B96DC125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651" y="2897367"/>
            <a:ext cx="3739726" cy="331404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8FEBC20-E0F7-51D1-8983-DE617FAB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612" y="2897367"/>
            <a:ext cx="4309389" cy="32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09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7FEEA-CE01-4467-26DD-6A5425E5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82865"/>
            <a:ext cx="10668000" cy="1345115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Results – Medium noise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3073D-A267-39C4-519C-81495DC48F9C}"/>
              </a:ext>
            </a:extLst>
          </p:cNvPr>
          <p:cNvSpPr txBox="1"/>
          <p:nvPr/>
        </p:nvSpPr>
        <p:spPr>
          <a:xfrm>
            <a:off x="2174251" y="3047101"/>
            <a:ext cx="2094735" cy="798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Before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B6A71-A0F3-70AE-B320-E2275A337942}"/>
              </a:ext>
            </a:extLst>
          </p:cNvPr>
          <p:cNvSpPr txBox="1"/>
          <p:nvPr/>
        </p:nvSpPr>
        <p:spPr>
          <a:xfrm>
            <a:off x="8167868" y="3046071"/>
            <a:ext cx="16243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After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68094-17FA-BA7F-6458-DCF67BD91CDC}"/>
              </a:ext>
            </a:extLst>
          </p:cNvPr>
          <p:cNvSpPr txBox="1"/>
          <p:nvPr/>
        </p:nvSpPr>
        <p:spPr>
          <a:xfrm>
            <a:off x="265191" y="6282891"/>
            <a:ext cx="997844" cy="378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Anurag</a:t>
            </a:r>
          </a:p>
        </p:txBody>
      </p:sp>
      <p:pic>
        <p:nvPicPr>
          <p:cNvPr id="3" name="mediumnoise">
            <a:hlinkClick r:id="" action="ppaction://media"/>
            <a:extLst>
              <a:ext uri="{FF2B5EF4-FFF2-40B4-BE49-F238E27FC236}">
                <a16:creationId xmlns:a16="http://schemas.microsoft.com/office/drawing/2014/main" id="{1606660F-140E-0A0B-6FEE-82768EA530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02166" y="4173116"/>
            <a:ext cx="1038907" cy="1009971"/>
          </a:xfrm>
          <a:prstGeom prst="rect">
            <a:avLst/>
          </a:prstGeom>
        </p:spPr>
      </p:pic>
      <p:pic>
        <p:nvPicPr>
          <p:cNvPr id="11" name="medium_filtered">
            <a:hlinkClick r:id="" action="ppaction://media"/>
            <a:extLst>
              <a:ext uri="{FF2B5EF4-FFF2-40B4-BE49-F238E27FC236}">
                <a16:creationId xmlns:a16="http://schemas.microsoft.com/office/drawing/2014/main" id="{76C36DAD-1EC3-984A-E053-D537240E2BC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0925" y="4173116"/>
            <a:ext cx="1038909" cy="100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2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7FEEA-CE01-4467-26DD-6A5425E5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3" y="1066433"/>
            <a:ext cx="10668000" cy="1345115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Results – Medium noise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3073D-A267-39C4-519C-81495DC48F9C}"/>
              </a:ext>
            </a:extLst>
          </p:cNvPr>
          <p:cNvSpPr txBox="1"/>
          <p:nvPr/>
        </p:nvSpPr>
        <p:spPr>
          <a:xfrm>
            <a:off x="1971444" y="1921859"/>
            <a:ext cx="2094735" cy="798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Before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B6A71-A0F3-70AE-B320-E2275A337942}"/>
              </a:ext>
            </a:extLst>
          </p:cNvPr>
          <p:cNvSpPr txBox="1"/>
          <p:nvPr/>
        </p:nvSpPr>
        <p:spPr>
          <a:xfrm>
            <a:off x="8132357" y="1936326"/>
            <a:ext cx="16243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After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68094-17FA-BA7F-6458-DCF67BD91CDC}"/>
              </a:ext>
            </a:extLst>
          </p:cNvPr>
          <p:cNvSpPr txBox="1"/>
          <p:nvPr/>
        </p:nvSpPr>
        <p:spPr>
          <a:xfrm>
            <a:off x="265191" y="6282891"/>
            <a:ext cx="997844" cy="378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Anurag</a:t>
            </a:r>
          </a:p>
        </p:txBody>
      </p:sp>
      <p:pic>
        <p:nvPicPr>
          <p:cNvPr id="5" name="Picture 4" descr="A green and orange gradient with a green background&#10;&#10;Description automatically generated with medium confidence">
            <a:extLst>
              <a:ext uri="{FF2B5EF4-FFF2-40B4-BE49-F238E27FC236}">
                <a16:creationId xmlns:a16="http://schemas.microsoft.com/office/drawing/2014/main" id="{A52E40BA-97CB-14A6-1D84-107C5408CD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95" y="2971572"/>
            <a:ext cx="4181569" cy="323590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24C0975-745D-77F7-CD86-72476625F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411" y="2971572"/>
            <a:ext cx="3837987" cy="323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7FEEA-CE01-4467-26DD-6A5425E5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82865"/>
            <a:ext cx="10668000" cy="1345115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Results – Loud noise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3073D-A267-39C4-519C-81495DC48F9C}"/>
              </a:ext>
            </a:extLst>
          </p:cNvPr>
          <p:cNvSpPr txBox="1"/>
          <p:nvPr/>
        </p:nvSpPr>
        <p:spPr>
          <a:xfrm>
            <a:off x="2155502" y="3030603"/>
            <a:ext cx="2094735" cy="798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Before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B6A71-A0F3-70AE-B320-E2275A337942}"/>
              </a:ext>
            </a:extLst>
          </p:cNvPr>
          <p:cNvSpPr txBox="1"/>
          <p:nvPr/>
        </p:nvSpPr>
        <p:spPr>
          <a:xfrm>
            <a:off x="8167868" y="3046071"/>
            <a:ext cx="16243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After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68094-17FA-BA7F-6458-DCF67BD91CDC}"/>
              </a:ext>
            </a:extLst>
          </p:cNvPr>
          <p:cNvSpPr txBox="1"/>
          <p:nvPr/>
        </p:nvSpPr>
        <p:spPr>
          <a:xfrm>
            <a:off x="265191" y="6282891"/>
            <a:ext cx="997844" cy="378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Anurag</a:t>
            </a:r>
          </a:p>
        </p:txBody>
      </p:sp>
      <p:pic>
        <p:nvPicPr>
          <p:cNvPr id="3" name="loudnoise">
            <a:hlinkClick r:id="" action="ppaction://media"/>
            <a:extLst>
              <a:ext uri="{FF2B5EF4-FFF2-40B4-BE49-F238E27FC236}">
                <a16:creationId xmlns:a16="http://schemas.microsoft.com/office/drawing/2014/main" id="{6E3A9E05-2FF6-77BA-05DA-713A67F18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11811" y="4192406"/>
            <a:ext cx="981035" cy="990681"/>
          </a:xfrm>
          <a:prstGeom prst="rect">
            <a:avLst/>
          </a:prstGeom>
        </p:spPr>
      </p:pic>
      <p:pic>
        <p:nvPicPr>
          <p:cNvPr id="11" name="loud_filtered">
            <a:hlinkClick r:id="" action="ppaction://media"/>
            <a:extLst>
              <a:ext uri="{FF2B5EF4-FFF2-40B4-BE49-F238E27FC236}">
                <a16:creationId xmlns:a16="http://schemas.microsoft.com/office/drawing/2014/main" id="{0DB2B33C-B573-D83B-AE4F-B9E5F7B5CBA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0925" y="4182761"/>
            <a:ext cx="1038908" cy="10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3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7FEEA-CE01-4467-26DD-6A5425E5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3" y="1066433"/>
            <a:ext cx="10668000" cy="1345115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Results – Loud noise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3073D-A267-39C4-519C-81495DC48F9C}"/>
              </a:ext>
            </a:extLst>
          </p:cNvPr>
          <p:cNvSpPr txBox="1"/>
          <p:nvPr/>
        </p:nvSpPr>
        <p:spPr>
          <a:xfrm>
            <a:off x="1971444" y="1921859"/>
            <a:ext cx="2094735" cy="798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Before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B6A71-A0F3-70AE-B320-E2275A337942}"/>
              </a:ext>
            </a:extLst>
          </p:cNvPr>
          <p:cNvSpPr txBox="1"/>
          <p:nvPr/>
        </p:nvSpPr>
        <p:spPr>
          <a:xfrm>
            <a:off x="8132357" y="1936326"/>
            <a:ext cx="16243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After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68094-17FA-BA7F-6458-DCF67BD91CDC}"/>
              </a:ext>
            </a:extLst>
          </p:cNvPr>
          <p:cNvSpPr txBox="1"/>
          <p:nvPr/>
        </p:nvSpPr>
        <p:spPr>
          <a:xfrm>
            <a:off x="265191" y="6282891"/>
            <a:ext cx="997844" cy="378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Anurag</a:t>
            </a:r>
          </a:p>
        </p:txBody>
      </p:sp>
      <p:pic>
        <p:nvPicPr>
          <p:cNvPr id="4" name="Picture 3" descr="A green and yellow gradient&#10;&#10;Description automatically generated">
            <a:extLst>
              <a:ext uri="{FF2B5EF4-FFF2-40B4-BE49-F238E27FC236}">
                <a16:creationId xmlns:a16="http://schemas.microsoft.com/office/drawing/2014/main" id="{3250E32C-92C1-E3D8-CDC1-7D892A848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44" y="2848447"/>
            <a:ext cx="3647539" cy="320784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80AC925-6A4B-A445-E2C7-E8964084C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3035" y="2877092"/>
            <a:ext cx="3683201" cy="313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21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FADE5-861B-8439-E749-D25BB6DF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Observations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CC4AF-3009-2FC3-3B27-FBE710FE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67665"/>
            <a:ext cx="10668000" cy="31257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filter did a decently good job of removing unwanted frequencies.</a:t>
            </a:r>
          </a:p>
          <a:p>
            <a:r>
              <a:rPr lang="en-US"/>
              <a:t>However, it still left quite a bit of noise.</a:t>
            </a:r>
          </a:p>
          <a:p>
            <a:r>
              <a:rPr lang="en-US"/>
              <a:t>Low frequency noise still permeated through regardless.</a:t>
            </a:r>
          </a:p>
          <a:p>
            <a:r>
              <a:rPr lang="en-US"/>
              <a:t>The band-pass filter can be used as the first layer filter, but it is not enough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F45C1-FCC3-95A6-C585-AAAD88AB69E3}"/>
              </a:ext>
            </a:extLst>
          </p:cNvPr>
          <p:cNvSpPr txBox="1"/>
          <p:nvPr/>
        </p:nvSpPr>
        <p:spPr>
          <a:xfrm>
            <a:off x="277792" y="6277338"/>
            <a:ext cx="968416" cy="378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Anurag</a:t>
            </a:r>
          </a:p>
        </p:txBody>
      </p:sp>
    </p:spTree>
    <p:extLst>
      <p:ext uri="{BB962C8B-B14F-4D97-AF65-F5344CB8AC3E}">
        <p14:creationId xmlns:p14="http://schemas.microsoft.com/office/powerpoint/2010/main" val="933621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5EF3B-C1E5-D075-1032-85BFB82B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286410"/>
            <a:ext cx="9144000" cy="1054801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Band-Pass filter - 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E3E3B-092C-34E1-ABF5-7E41B9E1A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478298"/>
            <a:ext cx="9144000" cy="26107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  <a:hlinkClick r:id="rId2"/>
              </a:rPr>
              <a:t>https://www.geeksforgeeks.org/band-pass-filter/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  <a:hlinkClick r:id="rId3"/>
              </a:rPr>
              <a:t>https://scipy-cookbook.readthedocs.io/items/ButterworthBandpass.html</a:t>
            </a:r>
          </a:p>
          <a:p>
            <a:r>
              <a:rPr lang="en-US" sz="2000">
                <a:ea typeface="+mn-lt"/>
                <a:cs typeface="+mn-lt"/>
                <a:hlinkClick r:id="rId4"/>
              </a:rPr>
              <a:t>https://stackoverflow.com/questions/12093594/how-to-implement-band-pass-butterworth-filter-with-scipy-signal-butter</a:t>
            </a:r>
          </a:p>
          <a:p>
            <a:r>
              <a:rPr lang="en-US" sz="2000">
                <a:ea typeface="+mn-lt"/>
                <a:cs typeface="+mn-lt"/>
                <a:hlinkClick r:id="rId5"/>
              </a:rPr>
              <a:t>https://dsp.stackexchange.com/questions/60455/how-to-choose-order-and-cut-off-frequency-for-low-pass-butterworth-filter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2D5AE-71D9-204C-9099-BDE72615E880}"/>
              </a:ext>
            </a:extLst>
          </p:cNvPr>
          <p:cNvSpPr txBox="1"/>
          <p:nvPr/>
        </p:nvSpPr>
        <p:spPr>
          <a:xfrm>
            <a:off x="981219" y="5559596"/>
            <a:ext cx="10848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Anurag</a:t>
            </a:r>
          </a:p>
        </p:txBody>
      </p:sp>
    </p:spTree>
    <p:extLst>
      <p:ext uri="{BB962C8B-B14F-4D97-AF65-F5344CB8AC3E}">
        <p14:creationId xmlns:p14="http://schemas.microsoft.com/office/powerpoint/2010/main" val="610410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70C3-36B6-636B-721D-12C0654FA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>
                <a:ea typeface="+mj-lt"/>
                <a:cs typeface="+mj-lt"/>
              </a:rPr>
              <a:t>Wavelet Transform</a:t>
            </a:r>
            <a:endParaRPr lang="en-US" sz="6000">
              <a:cs typeface="Aharon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67BA7-63C5-D668-98D8-453CB890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3249827"/>
            <a:ext cx="9144000" cy="2849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 By </a:t>
            </a:r>
            <a:r>
              <a:rPr lang="en-US" err="1"/>
              <a:t>Aryanil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CA0F7-697C-C45D-6050-2C49D4E91F3B}"/>
              </a:ext>
            </a:extLst>
          </p:cNvPr>
          <p:cNvSpPr txBox="1"/>
          <p:nvPr/>
        </p:nvSpPr>
        <p:spPr>
          <a:xfrm>
            <a:off x="10402528" y="1278194"/>
            <a:ext cx="50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hlinkClick r:id="rId2"/>
              </a:rPr>
              <a:t>[1]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96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5CDAFE1-059B-49EF-8E73-47DED29BD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3FE7FCA-B5CE-A1BF-AA55-A5CC93626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52460"/>
              </p:ext>
            </p:extLst>
          </p:nvPr>
        </p:nvGraphicFramePr>
        <p:xfrm>
          <a:off x="998113" y="1714534"/>
          <a:ext cx="11359510" cy="4896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1B494A8-5ADD-0E22-AB85-0B2FCFC8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9" y="1034945"/>
            <a:ext cx="9899904" cy="1345115"/>
          </a:xfrm>
        </p:spPr>
        <p:txBody>
          <a:bodyPr>
            <a:normAutofit/>
          </a:bodyPr>
          <a:lstStyle/>
          <a:p>
            <a:r>
              <a:rPr lang="en-US" b="1" dirty="0">
                <a:latin typeface="Baskerville Old Face"/>
                <a:cs typeface="Aharoni"/>
              </a:rPr>
              <a:t>Resources Used</a:t>
            </a:r>
            <a:endParaRPr lang="en-US" b="1" dirty="0">
              <a:latin typeface="Baskerville Old Fac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4F920-852E-25E6-5D0F-A2AE9AE3A099}"/>
              </a:ext>
            </a:extLst>
          </p:cNvPr>
          <p:cNvSpPr txBox="1"/>
          <p:nvPr/>
        </p:nvSpPr>
        <p:spPr>
          <a:xfrm>
            <a:off x="75126" y="236112"/>
            <a:ext cx="43036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Slide by Karthik Venkat </a:t>
            </a:r>
            <a:r>
              <a:rPr lang="en-US" dirty="0" err="1"/>
              <a:t>Malavathula</a:t>
            </a:r>
            <a:endParaRPr lang="en-US" dirty="0"/>
          </a:p>
        </p:txBody>
      </p:sp>
      <p:pic>
        <p:nvPicPr>
          <p:cNvPr id="29" name="Picture 28" descr="A black sound icon&#10;&#10;Description automatically generated">
            <a:extLst>
              <a:ext uri="{FF2B5EF4-FFF2-40B4-BE49-F238E27FC236}">
                <a16:creationId xmlns:a16="http://schemas.microsoft.com/office/drawing/2014/main" id="{33148785-CD86-488E-43CE-4CCCC069FE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1472" y="4472724"/>
            <a:ext cx="1497170" cy="1507902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DDECA31-C84D-3AF8-421E-8C0959E73ACE}"/>
              </a:ext>
            </a:extLst>
          </p:cNvPr>
          <p:cNvSpPr txBox="1"/>
          <p:nvPr/>
        </p:nvSpPr>
        <p:spPr>
          <a:xfrm>
            <a:off x="6563360" y="2621280"/>
            <a:ext cx="1524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9"/>
              </a:rPr>
              <a:t>YouTube Video</a:t>
            </a:r>
            <a:endParaRPr 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974BE3D-650B-FE7E-B5D7-A9CA7247E12A}"/>
              </a:ext>
            </a:extLst>
          </p:cNvPr>
          <p:cNvSpPr txBox="1"/>
          <p:nvPr/>
        </p:nvSpPr>
        <p:spPr>
          <a:xfrm>
            <a:off x="5334000" y="4907279"/>
            <a:ext cx="1524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10"/>
              </a:rPr>
              <a:t>Sonic Visualiser</a:t>
            </a:r>
          </a:p>
        </p:txBody>
      </p:sp>
      <p:pic>
        <p:nvPicPr>
          <p:cNvPr id="207" name="Picture 206" descr="A black and white play button&#10;&#10;Description automatically generated">
            <a:extLst>
              <a:ext uri="{FF2B5EF4-FFF2-40B4-BE49-F238E27FC236}">
                <a16:creationId xmlns:a16="http://schemas.microsoft.com/office/drawing/2014/main" id="{8811935C-3DDC-A930-0380-926B91C77E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800" y="2286000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6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BFC0-6AD8-6096-1ADF-70B649AA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841838"/>
          </a:xfrm>
        </p:spPr>
        <p:txBody>
          <a:bodyPr/>
          <a:lstStyle/>
          <a:p>
            <a:r>
              <a:rPr lang="en-US"/>
              <a:t>What exactly is Wavelet transform?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03395-ABCA-F2FE-C23B-49C84840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428568"/>
            <a:ext cx="9144000" cy="3670480"/>
          </a:xfrm>
        </p:spPr>
        <p:txBody>
          <a:bodyPr>
            <a:normAutofit/>
          </a:bodyPr>
          <a:lstStyle/>
          <a:p>
            <a:r>
              <a:rPr lang="en-US" sz="1800"/>
              <a:t>1. Wavelet transform is a powerful mathematical tool used for analyzing signals or data. It decomposes a signal into its constituent wavelets, which are small wave-like oscillations</a:t>
            </a:r>
          </a:p>
          <a:p>
            <a:r>
              <a:rPr lang="en-US" sz="1800"/>
              <a:t>It can be performed in 4 basic steps:</a:t>
            </a:r>
          </a:p>
          <a:p>
            <a:r>
              <a:rPr lang="en-US" sz="1800"/>
              <a:t>A) Wavelet Basis Functions</a:t>
            </a:r>
          </a:p>
          <a:p>
            <a:r>
              <a:rPr lang="en-US" sz="1800"/>
              <a:t>B) Decomposition</a:t>
            </a:r>
          </a:p>
          <a:p>
            <a:r>
              <a:rPr lang="en-US" sz="1800"/>
              <a:t>C) Multi- Resolution Analysis</a:t>
            </a:r>
          </a:p>
          <a:p>
            <a:r>
              <a:rPr lang="en-US" sz="1800"/>
              <a:t>D) Reconstruction</a:t>
            </a:r>
          </a:p>
          <a:p>
            <a:endParaRPr lang="en-US" sz="1800"/>
          </a:p>
          <a:p>
            <a:pPr lvl="1"/>
            <a:r>
              <a:rPr lang="en-US" sz="1200"/>
              <a:t>									Aryanil</a:t>
            </a:r>
          </a:p>
        </p:txBody>
      </p:sp>
    </p:spTree>
    <p:extLst>
      <p:ext uri="{BB962C8B-B14F-4D97-AF65-F5344CB8AC3E}">
        <p14:creationId xmlns:p14="http://schemas.microsoft.com/office/powerpoint/2010/main" val="169250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A93D-D9DD-9C61-DF97-E3816216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Wavelet Basis Functions</a:t>
            </a:r>
            <a:br>
              <a:rPr lang="en-US" sz="4400"/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EC3D5-BC9E-2A23-737D-18A8572F3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9673" y="2196701"/>
                <a:ext cx="9144000" cy="3817964"/>
              </a:xfrm>
            </p:spPr>
            <p:txBody>
              <a:bodyPr>
                <a:normAutofit/>
              </a:bodyPr>
              <a:lstStyle/>
              <a:p>
                <a:r>
                  <a:rPr lang="en-US" sz="2000"/>
                  <a:t>As I understand it, it breaks down into wavelets which are represented by the function given below: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endParaRPr lang="en-US" sz="2000"/>
              </a:p>
              <a:p>
                <a:r>
                  <a:rPr lang="en-US" sz="2000"/>
                  <a:t>Where :</a:t>
                </a:r>
              </a:p>
              <a:p>
                <a:pPr lvl="1"/>
                <a:r>
                  <a:rPr lang="en-US" sz="1400"/>
                  <a:t>a - width of the wavelets</a:t>
                </a:r>
              </a:p>
              <a:p>
                <a:pPr lvl="1"/>
                <a:r>
                  <a:rPr lang="en-US" sz="1400"/>
                  <a:t>b – shifts in the wavelets in the time axis	</a:t>
                </a:r>
              </a:p>
              <a:p>
                <a:r>
                  <a:rPr lang="en-US" sz="2000"/>
                  <a:t>It is different from FT(Fourier Transform) as Fourier transformation breaks the signals into only sin and cosine waves.</a:t>
                </a:r>
                <a:endParaRPr lang="en-US" sz="1400"/>
              </a:p>
              <a:p>
                <a:pPr lvl="1"/>
                <a:r>
                  <a:rPr lang="en-US" sz="1400"/>
                  <a:t>									Aryanil</a:t>
                </a:r>
              </a:p>
              <a:p>
                <a:pPr lvl="1"/>
                <a:endParaRPr lang="en-US" sz="1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EC3D5-BC9E-2A23-737D-18A8572F3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9673" y="2196701"/>
                <a:ext cx="9144000" cy="3817964"/>
              </a:xfrm>
              <a:blipFill>
                <a:blip r:embed="rId2"/>
                <a:stretch>
                  <a:fillRect l="-733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6E86DB-7896-712B-7854-FE4995B68CDA}"/>
              </a:ext>
            </a:extLst>
          </p:cNvPr>
          <p:cNvSpPr txBox="1"/>
          <p:nvPr/>
        </p:nvSpPr>
        <p:spPr>
          <a:xfrm>
            <a:off x="7521676" y="1394793"/>
            <a:ext cx="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hlinkClick r:id="rId3"/>
              </a:rPr>
              <a:t>[2]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77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DE73-1D4E-5617-CD89-D5E3B107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849311"/>
            <a:ext cx="9144000" cy="537037"/>
          </a:xfrm>
        </p:spPr>
        <p:txBody>
          <a:bodyPr>
            <a:normAutofit fontScale="90000"/>
          </a:bodyPr>
          <a:lstStyle/>
          <a:p>
            <a:r>
              <a:rPr lang="en-US" sz="4400"/>
              <a:t>Decomposition</a:t>
            </a:r>
            <a:br>
              <a:rPr lang="en-US" sz="440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48A6-73FB-2889-8311-FCECAEF7D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582995"/>
            <a:ext cx="9144000" cy="4516054"/>
          </a:xfrm>
        </p:spPr>
        <p:txBody>
          <a:bodyPr>
            <a:normAutofit/>
          </a:bodyPr>
          <a:lstStyle/>
          <a:p>
            <a:r>
              <a:rPr lang="en-US" sz="1800" i="1"/>
              <a:t>Decomposition process </a:t>
            </a:r>
            <a:r>
              <a:rPr lang="en-US" sz="1800"/>
              <a:t>in wavelet transforms is done in following steps:</a:t>
            </a:r>
          </a:p>
          <a:p>
            <a:r>
              <a:rPr lang="en-US" sz="1800" b="1"/>
              <a:t>Wavelet Filters</a:t>
            </a:r>
            <a:r>
              <a:rPr lang="en-US" sz="1800"/>
              <a:t>: Apply low-pass (approximation) and high-pass (detail) filters to the signal.</a:t>
            </a:r>
          </a:p>
          <a:p>
            <a:r>
              <a:rPr lang="en-US" sz="1800" b="1"/>
              <a:t>Convolution</a:t>
            </a:r>
            <a:r>
              <a:rPr lang="en-US" sz="1800"/>
              <a:t>: Convolve the signal with these filters to extract approximation and detail coefficients.</a:t>
            </a:r>
          </a:p>
          <a:p>
            <a:r>
              <a:rPr lang="en-US" sz="1800" b="1" err="1"/>
              <a:t>Downsampling</a:t>
            </a:r>
            <a:r>
              <a:rPr lang="en-US" sz="1800"/>
              <a:t>: Reduce the number of data points by keeping every other sample to capture different frequency bands.</a:t>
            </a:r>
          </a:p>
          <a:p>
            <a:r>
              <a:rPr lang="en-US" sz="1800" b="1"/>
              <a:t>Recursive Decomposition</a:t>
            </a:r>
            <a:r>
              <a:rPr lang="en-US" sz="1800"/>
              <a:t>: Apply the same filters to the low-pass approximation coefficients to obtain additional levels of approximation and detail.</a:t>
            </a:r>
          </a:p>
          <a:p>
            <a:endParaRPr lang="en-US" sz="1800"/>
          </a:p>
          <a:p>
            <a:endParaRPr lang="en-US" sz="1800"/>
          </a:p>
          <a:p>
            <a:pPr lvl="1"/>
            <a:r>
              <a:rPr lang="en-US" sz="1200"/>
              <a:t>									Aryanil</a:t>
            </a:r>
          </a:p>
          <a:p>
            <a:pPr lvl="1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4463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73B5C-E311-85AD-A423-FFE3EDDD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416272"/>
            <a:ext cx="4594426" cy="1695995"/>
          </a:xfrm>
        </p:spPr>
        <p:txBody>
          <a:bodyPr>
            <a:normAutofit/>
          </a:bodyPr>
          <a:lstStyle/>
          <a:p>
            <a:r>
              <a:rPr lang="en-US" sz="2200" b="0" i="0">
                <a:solidFill>
                  <a:srgbClr val="111111"/>
                </a:solidFill>
                <a:effectLst/>
                <a:latin typeface="Roboto" panose="020F0502020204030204" pitchFamily="2" charset="0"/>
              </a:rPr>
              <a:t>Two-level wavelet decomposition structure (recursive filtering and subsampling).</a:t>
            </a:r>
            <a:br>
              <a:rPr lang="en-US" sz="1800" b="0" i="0">
                <a:solidFill>
                  <a:srgbClr val="111111"/>
                </a:solidFill>
                <a:effectLst/>
                <a:latin typeface="Roboto" panose="020F0502020204030204" pitchFamily="2" charset="0"/>
              </a:rPr>
            </a:br>
            <a:endParaRPr lang="en-US" sz="1800"/>
          </a:p>
        </p:txBody>
      </p:sp>
      <p:pic>
        <p:nvPicPr>
          <p:cNvPr id="1026" name="Picture 2" descr="Two-level wavelet decomposition structure (recursive filtering and subsampling).">
            <a:extLst>
              <a:ext uri="{FF2B5EF4-FFF2-40B4-BE49-F238E27FC236}">
                <a16:creationId xmlns:a16="http://schemas.microsoft.com/office/drawing/2014/main" id="{72A1749D-F1D9-2E43-CD45-6E1B26BA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76" y="745729"/>
            <a:ext cx="9607555" cy="34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D3EE1-6D10-73B4-58E8-C3BA63BD5341}"/>
              </a:ext>
            </a:extLst>
          </p:cNvPr>
          <p:cNvSpPr txBox="1"/>
          <p:nvPr/>
        </p:nvSpPr>
        <p:spPr>
          <a:xfrm>
            <a:off x="10461521" y="376397"/>
            <a:ext cx="1641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hlinkClick r:id="rId3"/>
              </a:rPr>
              <a:t>[1]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4B60C-D5B4-6A57-AA4D-EA0217F8EA30}"/>
              </a:ext>
            </a:extLst>
          </p:cNvPr>
          <p:cNvSpPr txBox="1"/>
          <p:nvPr/>
        </p:nvSpPr>
        <p:spPr>
          <a:xfrm>
            <a:off x="10933471" y="6292645"/>
            <a:ext cx="97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Aryanil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5784-FF7C-086C-5275-69F6421F3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849311"/>
            <a:ext cx="9317244" cy="1382612"/>
          </a:xfrm>
        </p:spPr>
        <p:txBody>
          <a:bodyPr>
            <a:normAutofit/>
          </a:bodyPr>
          <a:lstStyle/>
          <a:p>
            <a:r>
              <a:rPr lang="en-US" sz="4400"/>
              <a:t>Multi- Resolution Analysis</a:t>
            </a:r>
            <a:br>
              <a:rPr lang="en-US" sz="4400"/>
            </a:br>
            <a:endParaRPr lang="en-US"/>
          </a:p>
        </p:txBody>
      </p:sp>
      <p:pic>
        <p:nvPicPr>
          <p:cNvPr id="2052" name="Picture 4" descr="A guide for using the Wavelet Transform in Machine Learning – ML  Fundamentals">
            <a:extLst>
              <a:ext uri="{FF2B5EF4-FFF2-40B4-BE49-F238E27FC236}">
                <a16:creationId xmlns:a16="http://schemas.microsoft.com/office/drawing/2014/main" id="{85B6C12B-CD41-55A5-0F27-4C5E351D4D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626" y="1524000"/>
            <a:ext cx="6091824" cy="398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BADAC-CEC9-A677-E496-2C2FC416D249}"/>
              </a:ext>
            </a:extLst>
          </p:cNvPr>
          <p:cNvSpPr txBox="1"/>
          <p:nvPr/>
        </p:nvSpPr>
        <p:spPr>
          <a:xfrm>
            <a:off x="10284542" y="6243484"/>
            <a:ext cx="161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Aryanil</a:t>
            </a:r>
          </a:p>
        </p:txBody>
      </p:sp>
    </p:spTree>
    <p:extLst>
      <p:ext uri="{BB962C8B-B14F-4D97-AF65-F5344CB8AC3E}">
        <p14:creationId xmlns:p14="http://schemas.microsoft.com/office/powerpoint/2010/main" val="339345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047A-AB3B-0CA1-E786-412DABB0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758952"/>
            <a:ext cx="9144000" cy="668593"/>
          </a:xfrm>
        </p:spPr>
        <p:txBody>
          <a:bodyPr>
            <a:normAutofit fontScale="90000"/>
          </a:bodyPr>
          <a:lstStyle/>
          <a:p>
            <a:r>
              <a:rPr lang="en-US" sz="4400"/>
              <a:t>Reconstruction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9D71-8124-62E6-3D86-5666ECBF2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612490"/>
            <a:ext cx="9144000" cy="44865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For every level of coefficient they can be tweaked or smoothened out to the closest curve and then be reconstructed back.</a:t>
            </a:r>
          </a:p>
          <a:p>
            <a:r>
              <a:rPr lang="en-IN"/>
              <a:t>This is done by using inverse-wavelet function and during this we can include/ignore the desired frequencies.</a:t>
            </a:r>
          </a:p>
          <a:p>
            <a:r>
              <a:rPr lang="en-IN"/>
              <a:t>In our case the heart beats are low, so we apply low band filter and get the desired signals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7BE67-7F19-8C53-4AD1-0EF60164DAA0}"/>
              </a:ext>
            </a:extLst>
          </p:cNvPr>
          <p:cNvSpPr txBox="1"/>
          <p:nvPr/>
        </p:nvSpPr>
        <p:spPr>
          <a:xfrm>
            <a:off x="10166555" y="5850194"/>
            <a:ext cx="125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Aryanil</a:t>
            </a:r>
          </a:p>
        </p:txBody>
      </p:sp>
    </p:spTree>
    <p:extLst>
      <p:ext uri="{BB962C8B-B14F-4D97-AF65-F5344CB8AC3E}">
        <p14:creationId xmlns:p14="http://schemas.microsoft.com/office/powerpoint/2010/main" val="1229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F48D0CC-0E87-8BB1-8B1A-15D7EC99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4" y="1200539"/>
            <a:ext cx="10784237" cy="4388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6E031-5D64-B0D4-BD45-E6509EE3F8A3}"/>
              </a:ext>
            </a:extLst>
          </p:cNvPr>
          <p:cNvSpPr txBox="1"/>
          <p:nvPr/>
        </p:nvSpPr>
        <p:spPr>
          <a:xfrm>
            <a:off x="3032710" y="404337"/>
            <a:ext cx="62814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Mel Spectrogram Before and after for Medium-Noise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54488-7989-E18C-ED94-7D4F6036C8CE}"/>
              </a:ext>
            </a:extLst>
          </p:cNvPr>
          <p:cNvSpPr txBox="1"/>
          <p:nvPr/>
        </p:nvSpPr>
        <p:spPr>
          <a:xfrm>
            <a:off x="1639956" y="5714999"/>
            <a:ext cx="42241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Code Source: </a:t>
            </a:r>
            <a:r>
              <a:rPr lang="en-US">
                <a:hlinkClick r:id="rId3"/>
              </a:rPr>
              <a:t>Github Course Project</a:t>
            </a:r>
            <a:endParaRPr lang="en-US"/>
          </a:p>
        </p:txBody>
      </p:sp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A5712C23-51BB-0D38-2587-2B47B0A63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" y="723123"/>
            <a:ext cx="11897032" cy="487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1BFE57-7484-F469-BE65-FB29310E85C6}"/>
              </a:ext>
            </a:extLst>
          </p:cNvPr>
          <p:cNvSpPr txBox="1"/>
          <p:nvPr/>
        </p:nvSpPr>
        <p:spPr>
          <a:xfrm>
            <a:off x="9314184" y="5589329"/>
            <a:ext cx="1756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Aryanil</a:t>
            </a:r>
          </a:p>
        </p:txBody>
      </p:sp>
    </p:spTree>
    <p:extLst>
      <p:ext uri="{BB962C8B-B14F-4D97-AF65-F5344CB8AC3E}">
        <p14:creationId xmlns:p14="http://schemas.microsoft.com/office/powerpoint/2010/main" val="142092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D509-0ADC-4636-4EAD-5B0269BC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2844"/>
          </a:xfrm>
        </p:spPr>
        <p:txBody>
          <a:bodyPr/>
          <a:lstStyle/>
          <a:p>
            <a:r>
              <a:rPr lang="en-IN"/>
              <a:t>Results (Low noise)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D6372-2497-CA3F-8A3B-E0211D999EFF}"/>
              </a:ext>
            </a:extLst>
          </p:cNvPr>
          <p:cNvSpPr txBox="1"/>
          <p:nvPr/>
        </p:nvSpPr>
        <p:spPr>
          <a:xfrm>
            <a:off x="2487561" y="297425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2D771-9369-1B6A-390D-7331C55892D2}"/>
              </a:ext>
            </a:extLst>
          </p:cNvPr>
          <p:cNvSpPr txBox="1"/>
          <p:nvPr/>
        </p:nvSpPr>
        <p:spPr>
          <a:xfrm>
            <a:off x="7988709" y="297425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After</a:t>
            </a:r>
          </a:p>
        </p:txBody>
      </p:sp>
      <p:pic>
        <p:nvPicPr>
          <p:cNvPr id="12" name="lownoise">
            <a:hlinkClick r:id="" action="ppaction://media"/>
            <a:extLst>
              <a:ext uri="{FF2B5EF4-FFF2-40B4-BE49-F238E27FC236}">
                <a16:creationId xmlns:a16="http://schemas.microsoft.com/office/drawing/2014/main" id="{31DF8440-0C40-B323-CF48-0CD51F6B4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6880" y="3915364"/>
            <a:ext cx="487363" cy="487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48DCB6-B0F8-BEB5-AD94-01C38ACD6E1B}"/>
              </a:ext>
            </a:extLst>
          </p:cNvPr>
          <p:cNvSpPr txBox="1"/>
          <p:nvPr/>
        </p:nvSpPr>
        <p:spPr>
          <a:xfrm>
            <a:off x="10520516" y="5771535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Aryanil</a:t>
            </a:r>
          </a:p>
        </p:txBody>
      </p:sp>
      <p:pic>
        <p:nvPicPr>
          <p:cNvPr id="3" name="denoised_low_heart_sound">
            <a:hlinkClick r:id="" action="ppaction://media"/>
            <a:extLst>
              <a:ext uri="{FF2B5EF4-FFF2-40B4-BE49-F238E27FC236}">
                <a16:creationId xmlns:a16="http://schemas.microsoft.com/office/drawing/2014/main" id="{BA6E14E3-4F52-29B7-8B1B-97C2112C2DE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3658" y="39153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5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D509-0ADC-4636-4EAD-5B0269BC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2844"/>
          </a:xfrm>
        </p:spPr>
        <p:txBody>
          <a:bodyPr/>
          <a:lstStyle/>
          <a:p>
            <a:r>
              <a:rPr lang="en-IN"/>
              <a:t>Results (Medium noise)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D6372-2497-CA3F-8A3B-E0211D999EFF}"/>
              </a:ext>
            </a:extLst>
          </p:cNvPr>
          <p:cNvSpPr txBox="1"/>
          <p:nvPr/>
        </p:nvSpPr>
        <p:spPr>
          <a:xfrm>
            <a:off x="2487561" y="297425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2D771-9369-1B6A-390D-7331C55892D2}"/>
              </a:ext>
            </a:extLst>
          </p:cNvPr>
          <p:cNvSpPr txBox="1"/>
          <p:nvPr/>
        </p:nvSpPr>
        <p:spPr>
          <a:xfrm>
            <a:off x="7988709" y="297425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After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89DFA-B1A3-A74A-5B86-D4C2E7D70083}"/>
              </a:ext>
            </a:extLst>
          </p:cNvPr>
          <p:cNvSpPr txBox="1"/>
          <p:nvPr/>
        </p:nvSpPr>
        <p:spPr>
          <a:xfrm>
            <a:off x="10520516" y="5771535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Aryanil</a:t>
            </a:r>
          </a:p>
        </p:txBody>
      </p:sp>
      <p:pic>
        <p:nvPicPr>
          <p:cNvPr id="4" name="mediumnoise">
            <a:hlinkClick r:id="" action="ppaction://media"/>
            <a:extLst>
              <a:ext uri="{FF2B5EF4-FFF2-40B4-BE49-F238E27FC236}">
                <a16:creationId xmlns:a16="http://schemas.microsoft.com/office/drawing/2014/main" id="{67AFCF68-A27A-D80A-A251-85FA8CA39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7946" y="3915364"/>
            <a:ext cx="487363" cy="487363"/>
          </a:xfrm>
          <a:prstGeom prst="rect">
            <a:avLst/>
          </a:prstGeom>
        </p:spPr>
      </p:pic>
      <p:pic>
        <p:nvPicPr>
          <p:cNvPr id="5" name="denoised_medium_heart_sound">
            <a:hlinkClick r:id="" action="ppaction://media"/>
            <a:extLst>
              <a:ext uri="{FF2B5EF4-FFF2-40B4-BE49-F238E27FC236}">
                <a16:creationId xmlns:a16="http://schemas.microsoft.com/office/drawing/2014/main" id="{C373E79A-7439-25BA-FE74-4F8766A982B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3658" y="39153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69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D509-0ADC-4636-4EAD-5B0269BC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2844"/>
          </a:xfrm>
        </p:spPr>
        <p:txBody>
          <a:bodyPr/>
          <a:lstStyle/>
          <a:p>
            <a:r>
              <a:rPr lang="en-IN"/>
              <a:t>Results (Loud noise)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D6372-2497-CA3F-8A3B-E0211D999EFF}"/>
              </a:ext>
            </a:extLst>
          </p:cNvPr>
          <p:cNvSpPr txBox="1"/>
          <p:nvPr/>
        </p:nvSpPr>
        <p:spPr>
          <a:xfrm>
            <a:off x="2487561" y="297425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2D771-9369-1B6A-390D-7331C55892D2}"/>
              </a:ext>
            </a:extLst>
          </p:cNvPr>
          <p:cNvSpPr txBox="1"/>
          <p:nvPr/>
        </p:nvSpPr>
        <p:spPr>
          <a:xfrm>
            <a:off x="7988709" y="297425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After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7F9DC-E20E-04CE-A3CC-00B16AAA2A25}"/>
              </a:ext>
            </a:extLst>
          </p:cNvPr>
          <p:cNvSpPr txBox="1"/>
          <p:nvPr/>
        </p:nvSpPr>
        <p:spPr>
          <a:xfrm>
            <a:off x="10520516" y="5771535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Aryanil</a:t>
            </a:r>
          </a:p>
        </p:txBody>
      </p:sp>
      <p:pic>
        <p:nvPicPr>
          <p:cNvPr id="4" name="loudnoise">
            <a:hlinkClick r:id="" action="ppaction://media"/>
            <a:extLst>
              <a:ext uri="{FF2B5EF4-FFF2-40B4-BE49-F238E27FC236}">
                <a16:creationId xmlns:a16="http://schemas.microsoft.com/office/drawing/2014/main" id="{F29CABF5-AA6B-D1BA-5008-15D745D5A7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7383" y="3915364"/>
            <a:ext cx="487363" cy="487363"/>
          </a:xfrm>
          <a:prstGeom prst="rect">
            <a:avLst/>
          </a:prstGeom>
        </p:spPr>
      </p:pic>
      <p:pic>
        <p:nvPicPr>
          <p:cNvPr id="5" name="denoised_loud_heart_sound">
            <a:hlinkClick r:id="" action="ppaction://media"/>
            <a:extLst>
              <a:ext uri="{FF2B5EF4-FFF2-40B4-BE49-F238E27FC236}">
                <a16:creationId xmlns:a16="http://schemas.microsoft.com/office/drawing/2014/main" id="{E33AC8BE-CB60-7FBF-8ADE-9E37FC5354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9059" y="39569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5CDAFE1-059B-49EF-8E73-47DED29BD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EE427-E7D4-31B9-1ACA-4AD730A57E07}"/>
              </a:ext>
            </a:extLst>
          </p:cNvPr>
          <p:cNvSpPr txBox="1"/>
          <p:nvPr/>
        </p:nvSpPr>
        <p:spPr>
          <a:xfrm>
            <a:off x="107323" y="214647"/>
            <a:ext cx="43036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Slide by Karthik Venkat </a:t>
            </a:r>
            <a:r>
              <a:rPr lang="en-US" err="1"/>
              <a:t>Malavathula</a:t>
            </a:r>
          </a:p>
        </p:txBody>
      </p:sp>
      <p:pic>
        <p:nvPicPr>
          <p:cNvPr id="11" name="Graphic 10" descr="Voice">
            <a:extLst>
              <a:ext uri="{FF2B5EF4-FFF2-40B4-BE49-F238E27FC236}">
                <a16:creationId xmlns:a16="http://schemas.microsoft.com/office/drawing/2014/main" id="{9B4471CC-3A09-06D2-E27F-2D2481104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419" y="902840"/>
            <a:ext cx="2314754" cy="231475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840289A-204A-2350-3B52-0ED97A86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82" y="691510"/>
            <a:ext cx="5534328" cy="2735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Consolas"/>
              </a:rPr>
              <a:t>Environment 1: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Little Disturbance</a:t>
            </a:r>
          </a:p>
          <a:p>
            <a:endParaRPr lang="en-US" sz="5100">
              <a:cs typeface="Aharoni"/>
            </a:endParaRPr>
          </a:p>
        </p:txBody>
      </p:sp>
      <p:pic>
        <p:nvPicPr>
          <p:cNvPr id="2" name="lownoise">
            <a:hlinkClick r:id="" action="ppaction://media"/>
            <a:extLst>
              <a:ext uri="{FF2B5EF4-FFF2-40B4-BE49-F238E27FC236}">
                <a16:creationId xmlns:a16="http://schemas.microsoft.com/office/drawing/2014/main" id="{6EC48C60-B221-04F3-407A-1DF2F73D9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6502" y="1690495"/>
            <a:ext cx="730250" cy="7302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6A4CB52-E10B-B2FD-5A31-F0990589FD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6522" y="2865120"/>
            <a:ext cx="4759916" cy="357632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0C1360A-94C8-D7D8-E67D-38F0C640F8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246" y="2861669"/>
            <a:ext cx="4064219" cy="35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1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F3AE-1871-208B-21A4-2244B75DC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071716"/>
            <a:ext cx="9144000" cy="50273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4400" b="1"/>
              <a:t>Sources :</a:t>
            </a:r>
          </a:p>
          <a:p>
            <a:endParaRPr lang="en-IN" sz="4400" b="1"/>
          </a:p>
          <a:p>
            <a:r>
              <a:rPr lang="en-IN" sz="2000"/>
              <a:t>[1] – </a:t>
            </a:r>
            <a:r>
              <a:rPr lang="en-IN" sz="2000">
                <a:hlinkClick r:id="rId2"/>
              </a:rPr>
              <a:t>Wikipedia</a:t>
            </a:r>
            <a:r>
              <a:rPr lang="en-IN" sz="2000"/>
              <a:t> </a:t>
            </a:r>
          </a:p>
          <a:p>
            <a:r>
              <a:rPr lang="en-IN" sz="2000"/>
              <a:t>[2] – </a:t>
            </a:r>
            <a:r>
              <a:rPr lang="en-IN" sz="2000">
                <a:hlinkClick r:id="rId3"/>
              </a:rPr>
              <a:t>ScienceDirect( The formula)</a:t>
            </a:r>
            <a:r>
              <a:rPr lang="en-IN" sz="2000"/>
              <a:t> </a:t>
            </a:r>
          </a:p>
          <a:p>
            <a:r>
              <a:rPr lang="en-IN" sz="2000"/>
              <a:t>[3] – </a:t>
            </a:r>
            <a:r>
              <a:rPr lang="en-IN" sz="2000">
                <a:hlinkClick r:id="rId4"/>
              </a:rPr>
              <a:t>Recursive Decomposition</a:t>
            </a:r>
            <a:endParaRPr lang="en-IN" sz="2000"/>
          </a:p>
          <a:p>
            <a:r>
              <a:rPr lang="en-IN" sz="2000"/>
              <a:t>[4] – </a:t>
            </a:r>
            <a:r>
              <a:rPr lang="en-IN" sz="2000">
                <a:hlinkClick r:id="rId5"/>
              </a:rPr>
              <a:t>Librosa</a:t>
            </a:r>
          </a:p>
          <a:p>
            <a:r>
              <a:rPr lang="en-IN" sz="2000"/>
              <a:t>[5] – </a:t>
            </a:r>
            <a:r>
              <a:rPr lang="en-IN" sz="2000">
                <a:hlinkClick r:id="rId6"/>
              </a:rPr>
              <a:t>Paper on Wavelet Transformation of lung sounds</a:t>
            </a:r>
            <a:endParaRPr lang="en-IN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C6F0D-B0F8-3E40-D8A3-2029EAEDF93F}"/>
              </a:ext>
            </a:extLst>
          </p:cNvPr>
          <p:cNvSpPr txBox="1"/>
          <p:nvPr/>
        </p:nvSpPr>
        <p:spPr>
          <a:xfrm>
            <a:off x="10520516" y="5771535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Aryanil</a:t>
            </a:r>
          </a:p>
        </p:txBody>
      </p:sp>
    </p:spTree>
    <p:extLst>
      <p:ext uri="{BB962C8B-B14F-4D97-AF65-F5344CB8AC3E}">
        <p14:creationId xmlns:p14="http://schemas.microsoft.com/office/powerpoint/2010/main" val="138011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5E49-1BBB-53FB-2757-3AC6D7EA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>
                <a:ea typeface="+mj-lt"/>
                <a:cs typeface="+mj-lt"/>
              </a:rPr>
              <a:t>Spectral Gating</a:t>
            </a:r>
            <a:endParaRPr lang="en-US" sz="6600">
              <a:cs typeface="Aharon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FEC8A-F88C-C65C-2E9A-51523699D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Adithya</a:t>
            </a:r>
          </a:p>
        </p:txBody>
      </p:sp>
    </p:spTree>
    <p:extLst>
      <p:ext uri="{BB962C8B-B14F-4D97-AF65-F5344CB8AC3E}">
        <p14:creationId xmlns:p14="http://schemas.microsoft.com/office/powerpoint/2010/main" val="1060372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FEE1-7AFC-E309-57FC-B8205863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cs typeface="Aharoni"/>
              </a:rPr>
              <a:t>Need for Spectral Gating</a:t>
            </a:r>
            <a:endParaRPr lang="en-US" sz="2000">
              <a:cs typeface="Aharon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D88D0-366D-26CE-CB2E-404F55D64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517058"/>
            <a:ext cx="9144000" cy="36424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As mentioned in earlier slides, a band pass filter proves to be quite useful in filtering out sounds outside a desired frequency window</a:t>
            </a:r>
          </a:p>
          <a:p>
            <a:r>
              <a:rPr lang="en-US"/>
              <a:t>However, our observations conclude that another layer of filtering is required</a:t>
            </a:r>
          </a:p>
          <a:p>
            <a:r>
              <a:rPr lang="en-US"/>
              <a:t>Spectral gating is a potential next filtering layer</a:t>
            </a:r>
          </a:p>
          <a:p>
            <a:pPr marL="0" indent="0">
              <a:buNone/>
            </a:pPr>
            <a:r>
              <a:rPr lang="en-US" sz="1600"/>
              <a:t>Adithya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59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0814-B13F-E365-D2D6-7DD75CC9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cs typeface="Aharoni"/>
              </a:rPr>
              <a:t>What is Spectral Gating</a:t>
            </a:r>
            <a:endParaRPr lang="en-US">
              <a:cs typeface="Aharon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D19B-A456-E3FC-A673-BA0F20F8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Spectral Gating is a noise reduction technique used in audio processing to reduce unwanted background noise while preserving the desired signal. </a:t>
            </a:r>
          </a:p>
          <a:p>
            <a:r>
              <a:rPr lang="en-US"/>
              <a:t>It involves analyzing the frequency spectrogram generated by applying a Fourier transformation and applying gates on it and obtaining the audio signal by performing the inverse Fourier transformation on the modified </a:t>
            </a:r>
            <a:r>
              <a:rPr lang="en-US" err="1"/>
              <a:t>spectogram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Adithya</a:t>
            </a:r>
          </a:p>
        </p:txBody>
      </p:sp>
    </p:spTree>
    <p:extLst>
      <p:ext uri="{BB962C8B-B14F-4D97-AF65-F5344CB8AC3E}">
        <p14:creationId xmlns:p14="http://schemas.microsoft.com/office/powerpoint/2010/main" val="2363119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EC4A-5091-FDFB-C5BF-1EB88B2F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cs typeface="Aharoni"/>
              </a:rPr>
              <a:t>How spectral gating works</a:t>
            </a:r>
            <a:endParaRPr lang="en-US">
              <a:cs typeface="Aharon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0E63-3C68-03EA-569E-49FAA4183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Essentially we wish to convert the audio signal from a time domain to a frequency domain for analyzing it.</a:t>
            </a:r>
          </a:p>
          <a:p>
            <a:r>
              <a:rPr lang="en-US">
                <a:ea typeface="+mn-lt"/>
                <a:cs typeface="+mn-lt"/>
              </a:rPr>
              <a:t>Sound in the real world consists of a multitude of such pure signals. It is difficult to, therefore, apply frequency related operations to it. To decompose a complex sound to its constituent frequencies, Fourier transformation is used</a:t>
            </a:r>
            <a:endParaRPr lang="en-US"/>
          </a:p>
          <a:p>
            <a:pPr marL="0" indent="0">
              <a:buNone/>
            </a:pPr>
            <a:r>
              <a:rPr lang="en-US"/>
              <a:t>Adithya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79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C3BD-0039-B30C-1FB9-80C07D17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cs typeface="Aharoni"/>
              </a:rPr>
              <a:t>How spectral gating 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627B2-AD8A-DBA6-023C-CB3E9B9BD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327856"/>
            <a:ext cx="9144000" cy="3127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audio signal is divided into small overlapping segments (windows). Using small windows of the audio signal for applying a Fourier transformation is what is referred to as the Short Time Fourier Transformation(STFT)</a:t>
            </a:r>
          </a:p>
          <a:p>
            <a:pPr marL="0" indent="0">
              <a:buNone/>
            </a:pPr>
            <a:r>
              <a:rPr lang="en-US"/>
              <a:t>Adithya</a:t>
            </a:r>
          </a:p>
        </p:txBody>
      </p:sp>
    </p:spTree>
    <p:extLst>
      <p:ext uri="{BB962C8B-B14F-4D97-AF65-F5344CB8AC3E}">
        <p14:creationId xmlns:p14="http://schemas.microsoft.com/office/powerpoint/2010/main" val="121989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2376-D488-CABD-6D63-5C8D024F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Aharoni"/>
              </a:rPr>
              <a:t>How Spectral Gating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B435-BF9D-BD29-2B98-C388D64E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We convert the y-axis (frequency) to a log scale and the color dimension (amplitude) to decibels to form the spectrogram.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7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C2E1-19F7-0CE1-56B8-6E898252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cs typeface="Aharoni"/>
              </a:rPr>
              <a:t>How spectral gating 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F90DD-0DC2-629E-0D81-FE5A75528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After obtaining the </a:t>
            </a:r>
            <a:r>
              <a:rPr lang="en-US" err="1"/>
              <a:t>spectogram</a:t>
            </a:r>
            <a:r>
              <a:rPr lang="en-US"/>
              <a:t>, gates are then applied (threshold on the amplitude) to filter out noise whose amplitude is lower than that of the estimated threshold</a:t>
            </a:r>
          </a:p>
          <a:p>
            <a:r>
              <a:rPr lang="en-US"/>
              <a:t>After analyzing the </a:t>
            </a:r>
            <a:r>
              <a:rPr lang="en-US" err="1"/>
              <a:t>spectogram</a:t>
            </a:r>
            <a:r>
              <a:rPr lang="en-US"/>
              <a:t> (whose domain is frequency) , we can apply an inverse Fourier transformation to obtain a new modified audio signal(whose domain is time).</a:t>
            </a:r>
          </a:p>
          <a:p>
            <a:pPr marL="0" indent="0">
              <a:buNone/>
            </a:pPr>
            <a:r>
              <a:rPr lang="en-US"/>
              <a:t>Adithya</a:t>
            </a:r>
          </a:p>
        </p:txBody>
      </p:sp>
    </p:spTree>
    <p:extLst>
      <p:ext uri="{BB962C8B-B14F-4D97-AF65-F5344CB8AC3E}">
        <p14:creationId xmlns:p14="http://schemas.microsoft.com/office/powerpoint/2010/main" val="2289870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0B4E-9D59-5491-DB89-5B548492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cs typeface="Aharoni"/>
              </a:rPr>
              <a:t>How spectral gating 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A126D-764B-75E1-C81D-4C486ABDA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Note that this is based on the assumption that the sounds with lower amplitude are noise, one which is justifiable after applying the band pass filter.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Adithya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73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01F1-8961-B01B-D03F-2AA534DF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How to apply Spectral Gating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18475-0804-425F-F6D7-19074E2A2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777" y="2445913"/>
            <a:ext cx="9144000" cy="3127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 importing the noise reduce library and applying the filtering function on the .wav file which was produced after applying the band pass filter on the original unfiltered .wav file.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Adithya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8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DAB5CEAA-271F-762F-2C50-6A310C2F6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5802" y="-54628"/>
            <a:ext cx="7921255" cy="696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44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D9D-5B71-3DD5-B90B-528C505D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Illustration</a:t>
            </a:r>
            <a:endParaRPr lang="en-US"/>
          </a:p>
        </p:txBody>
      </p:sp>
      <p:pic>
        <p:nvPicPr>
          <p:cNvPr id="4" name="Content Placeholder 3" descr="A close-up of a sound wave&#10;&#10;Description automatically generated">
            <a:extLst>
              <a:ext uri="{FF2B5EF4-FFF2-40B4-BE49-F238E27FC236}">
                <a16:creationId xmlns:a16="http://schemas.microsoft.com/office/drawing/2014/main" id="{51335FA2-1C93-52CB-EF6E-5498DF321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281" y="2971800"/>
            <a:ext cx="7055245" cy="3127248"/>
          </a:xfrm>
        </p:spPr>
      </p:pic>
    </p:spTree>
    <p:extLst>
      <p:ext uri="{BB962C8B-B14F-4D97-AF65-F5344CB8AC3E}">
        <p14:creationId xmlns:p14="http://schemas.microsoft.com/office/powerpoint/2010/main" val="704466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3FA1F-94C2-0CF1-0B28-C7C9F6B3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Results-Low Noise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123D-D58A-8598-D9B8-7655D93B5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             Before                                              After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" name="lownoise">
            <a:hlinkClick r:id="" action="ppaction://media"/>
            <a:extLst>
              <a:ext uri="{FF2B5EF4-FFF2-40B4-BE49-F238E27FC236}">
                <a16:creationId xmlns:a16="http://schemas.microsoft.com/office/drawing/2014/main" id="{5F455EEE-2F8B-8244-3C58-F477CCF92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39499" y="3774460"/>
            <a:ext cx="487363" cy="487363"/>
          </a:xfrm>
          <a:prstGeom prst="rect">
            <a:avLst/>
          </a:prstGeom>
        </p:spPr>
      </p:pic>
      <p:pic>
        <p:nvPicPr>
          <p:cNvPr id="5" name="gated_output_low">
            <a:hlinkClick r:id="" action="ppaction://media"/>
            <a:extLst>
              <a:ext uri="{FF2B5EF4-FFF2-40B4-BE49-F238E27FC236}">
                <a16:creationId xmlns:a16="http://schemas.microsoft.com/office/drawing/2014/main" id="{73218696-0969-2EAA-02AD-C26E8B617D4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8983" y="37744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2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E3CA-7F23-D3DC-E07C-A84D0E27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Results-Medium Noise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A8A3-45E4-9C67-9B57-31F2AF249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          Before                                               After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mediumnoise">
            <a:hlinkClick r:id="" action="ppaction://media"/>
            <a:extLst>
              <a:ext uri="{FF2B5EF4-FFF2-40B4-BE49-F238E27FC236}">
                <a16:creationId xmlns:a16="http://schemas.microsoft.com/office/drawing/2014/main" id="{277627C8-8B61-F624-F00B-508025ECB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64196" y="3941609"/>
            <a:ext cx="487363" cy="487363"/>
          </a:xfrm>
          <a:prstGeom prst="rect">
            <a:avLst/>
          </a:prstGeom>
        </p:spPr>
      </p:pic>
      <p:pic>
        <p:nvPicPr>
          <p:cNvPr id="5" name="gated_output_medium">
            <a:hlinkClick r:id="" action="ppaction://media"/>
            <a:extLst>
              <a:ext uri="{FF2B5EF4-FFF2-40B4-BE49-F238E27FC236}">
                <a16:creationId xmlns:a16="http://schemas.microsoft.com/office/drawing/2014/main" id="{1D356D11-7B7B-6AE3-3EC2-25ACE3B3C43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1332" y="39416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67EE-47D5-0BEA-2C91-B1F9DDBD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Results – Loud Noise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729D9-DBED-778C-FDEB-AE488BF1C9C2}"/>
              </a:ext>
            </a:extLst>
          </p:cNvPr>
          <p:cNvSpPr txBox="1"/>
          <p:nvPr/>
        </p:nvSpPr>
        <p:spPr>
          <a:xfrm>
            <a:off x="8439814" y="3059668"/>
            <a:ext cx="222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After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0D90C-C6AC-D135-F7D7-BF5D32A56E8D}"/>
              </a:ext>
            </a:extLst>
          </p:cNvPr>
          <p:cNvSpPr txBox="1"/>
          <p:nvPr/>
        </p:nvSpPr>
        <p:spPr>
          <a:xfrm>
            <a:off x="1755058" y="3151239"/>
            <a:ext cx="222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Before</a:t>
            </a:r>
          </a:p>
        </p:txBody>
      </p:sp>
      <p:pic>
        <p:nvPicPr>
          <p:cNvPr id="6" name="loudnoise">
            <a:hlinkClick r:id="" action="ppaction://media"/>
            <a:extLst>
              <a:ext uri="{FF2B5EF4-FFF2-40B4-BE49-F238E27FC236}">
                <a16:creationId xmlns:a16="http://schemas.microsoft.com/office/drawing/2014/main" id="{B1E6F916-7860-F6DE-721F-66570E438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7112" y="4098925"/>
            <a:ext cx="487363" cy="487363"/>
          </a:xfrm>
          <a:prstGeom prst="rect">
            <a:avLst/>
          </a:prstGeom>
        </p:spPr>
      </p:pic>
      <p:pic>
        <p:nvPicPr>
          <p:cNvPr id="7" name="gated_output_loud">
            <a:hlinkClick r:id="" action="ppaction://media"/>
            <a:extLst>
              <a:ext uri="{FF2B5EF4-FFF2-40B4-BE49-F238E27FC236}">
                <a16:creationId xmlns:a16="http://schemas.microsoft.com/office/drawing/2014/main" id="{96B398F7-839D-89BA-2C20-DCD4EBCE28F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8640" y="39959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2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DFFC-7363-18D4-2377-1BDFFC21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Reference links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DA87-7228-6FD1-9B53-7C9D2F2D1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434" y="2125133"/>
            <a:ext cx="9144000" cy="31272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hlinkClick r:id="rId2"/>
              </a:rPr>
              <a:t>https://emerginginvestigators.org/articles/22-262/pdf</a:t>
            </a:r>
          </a:p>
          <a:p>
            <a:r>
              <a:rPr lang="en-US">
                <a:hlinkClick r:id="rId3"/>
              </a:rPr>
              <a:t>https://en.wikipedia.org/wiki/Short-time_Fourier_transform</a:t>
            </a:r>
          </a:p>
          <a:p>
            <a:r>
              <a:rPr lang="en-US">
                <a:hlinkClick r:id="rId4"/>
              </a:rPr>
              <a:t>https://github.com/timsainb/noisereduce</a:t>
            </a:r>
          </a:p>
          <a:p>
            <a:r>
              <a:rPr lang="en-US">
                <a:ea typeface="+mn-lt"/>
                <a:cs typeface="+mn-lt"/>
                <a:hlinkClick r:id="rId5"/>
              </a:rPr>
              <a:t>https://medium.com/analytics-vidhya/understanding-the-mel-spectrogram-fca2afa2ce53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/>
              <a:t>Adithya</a:t>
            </a:r>
          </a:p>
        </p:txBody>
      </p:sp>
    </p:spTree>
    <p:extLst>
      <p:ext uri="{BB962C8B-B14F-4D97-AF65-F5344CB8AC3E}">
        <p14:creationId xmlns:p14="http://schemas.microsoft.com/office/powerpoint/2010/main" val="1757760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A296D-F2F3-5869-B954-340E50CF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277007"/>
            <a:ext cx="9144000" cy="835878"/>
          </a:xfrm>
        </p:spPr>
        <p:txBody>
          <a:bodyPr>
            <a:normAutofit/>
          </a:bodyPr>
          <a:lstStyle/>
          <a:p>
            <a:r>
              <a:rPr lang="en-US"/>
              <a:t>Targets for next week</a:t>
            </a:r>
            <a:endParaRPr lang="en-IN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D364899-E9F9-EE32-C5F9-1EF5405AC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419807"/>
            <a:ext cx="9144000" cy="2610771"/>
          </a:xfrm>
        </p:spPr>
        <p:txBody>
          <a:bodyPr>
            <a:normAutofit/>
          </a:bodyPr>
          <a:lstStyle/>
          <a:p>
            <a:r>
              <a:rPr lang="en-US"/>
              <a:t>Implementing the mic to record</a:t>
            </a:r>
          </a:p>
          <a:p>
            <a:r>
              <a:rPr lang="en-US"/>
              <a:t>Testing combination of mic and stethoscope</a:t>
            </a:r>
          </a:p>
          <a:p>
            <a:r>
              <a:rPr lang="en-US"/>
              <a:t>Mixing various methods to get optimal noise reduction</a:t>
            </a:r>
          </a:p>
          <a:p>
            <a:r>
              <a:rPr lang="en-US"/>
              <a:t>Making the whole process automated (from recording to noise reduction)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979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304A-7997-C61E-6615-1EAF30AD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046" y="2756916"/>
            <a:ext cx="9144000" cy="1344168"/>
          </a:xfrm>
        </p:spPr>
        <p:txBody>
          <a:bodyPr/>
          <a:lstStyle/>
          <a:p>
            <a:pPr algn="ctr"/>
            <a:r>
              <a:rPr lang="en-IN"/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143662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5CDAFE1-059B-49EF-8E73-47DED29BD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35F08-3828-7CD2-7DC8-DEA087B44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9899904" cy="31257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E05E9-680B-21EA-6E00-E794D1D1B9D4}"/>
              </a:ext>
            </a:extLst>
          </p:cNvPr>
          <p:cNvSpPr txBox="1"/>
          <p:nvPr/>
        </p:nvSpPr>
        <p:spPr>
          <a:xfrm>
            <a:off x="107323" y="214647"/>
            <a:ext cx="43036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Slide by Karthik Venkat </a:t>
            </a:r>
            <a:r>
              <a:rPr lang="en-US" err="1"/>
              <a:t>Malavathula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511D4D2-19E1-8745-A644-32BDF6942E24}"/>
              </a:ext>
            </a:extLst>
          </p:cNvPr>
          <p:cNvSpPr txBox="1">
            <a:spLocks/>
          </p:cNvSpPr>
          <p:nvPr/>
        </p:nvSpPr>
        <p:spPr>
          <a:xfrm>
            <a:off x="372982" y="691510"/>
            <a:ext cx="4579288" cy="27969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onsolas"/>
              </a:rPr>
              <a:t>Environment 2: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Medium Noise</a:t>
            </a:r>
          </a:p>
          <a:p>
            <a:endParaRPr lang="en-US" sz="5100">
              <a:cs typeface="Aharoni"/>
            </a:endParaRPr>
          </a:p>
        </p:txBody>
      </p:sp>
      <p:pic>
        <p:nvPicPr>
          <p:cNvPr id="20" name="Graphic 19" descr="Voice">
            <a:extLst>
              <a:ext uri="{FF2B5EF4-FFF2-40B4-BE49-F238E27FC236}">
                <a16:creationId xmlns:a16="http://schemas.microsoft.com/office/drawing/2014/main" id="{9F75E1CA-340F-A40B-671F-8E0DE1D80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5939" y="933320"/>
            <a:ext cx="2314754" cy="2314754"/>
          </a:xfrm>
          <a:prstGeom prst="rect">
            <a:avLst/>
          </a:prstGeom>
        </p:spPr>
      </p:pic>
      <p:pic>
        <p:nvPicPr>
          <p:cNvPr id="2" name="mediumnoise">
            <a:hlinkClick r:id="" action="ppaction://media"/>
            <a:extLst>
              <a:ext uri="{FF2B5EF4-FFF2-40B4-BE49-F238E27FC236}">
                <a16:creationId xmlns:a16="http://schemas.microsoft.com/office/drawing/2014/main" id="{01F3BF0D-0317-1642-B78C-1C08E2F14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1248" y="1354149"/>
            <a:ext cx="730250" cy="7302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0328753-4DB3-8547-650C-67670C518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0600" y="2768695"/>
            <a:ext cx="4164210" cy="35109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2FED0CF-94BB-208F-C3B1-0F5A72E312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473" y="2809336"/>
            <a:ext cx="3862285" cy="3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5CDAFE1-059B-49EF-8E73-47DED29BD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35F08-3828-7CD2-7DC8-DEA087B44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9899904" cy="31257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E05E9-680B-21EA-6E00-E794D1D1B9D4}"/>
              </a:ext>
            </a:extLst>
          </p:cNvPr>
          <p:cNvSpPr txBox="1"/>
          <p:nvPr/>
        </p:nvSpPr>
        <p:spPr>
          <a:xfrm>
            <a:off x="107323" y="214647"/>
            <a:ext cx="43036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Slide by Karthik Venkat </a:t>
            </a:r>
            <a:r>
              <a:rPr lang="en-US" err="1"/>
              <a:t>Malavathula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511D4D2-19E1-8745-A644-32BDF6942E24}"/>
              </a:ext>
            </a:extLst>
          </p:cNvPr>
          <p:cNvSpPr txBox="1">
            <a:spLocks/>
          </p:cNvSpPr>
          <p:nvPr/>
        </p:nvSpPr>
        <p:spPr>
          <a:xfrm>
            <a:off x="372982" y="691510"/>
            <a:ext cx="4579288" cy="27969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onsolas"/>
              </a:rPr>
              <a:t>Environment 3: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Loud Noise</a:t>
            </a:r>
          </a:p>
          <a:p>
            <a:endParaRPr lang="en-US" sz="5100">
              <a:cs typeface="Aharoni"/>
            </a:endParaRPr>
          </a:p>
        </p:txBody>
      </p:sp>
      <p:pic>
        <p:nvPicPr>
          <p:cNvPr id="20" name="Graphic 19" descr="Voice">
            <a:extLst>
              <a:ext uri="{FF2B5EF4-FFF2-40B4-BE49-F238E27FC236}">
                <a16:creationId xmlns:a16="http://schemas.microsoft.com/office/drawing/2014/main" id="{9F75E1CA-340F-A40B-671F-8E0DE1D80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5939" y="933320"/>
            <a:ext cx="2314754" cy="2314754"/>
          </a:xfrm>
          <a:prstGeom prst="rect">
            <a:avLst/>
          </a:prstGeom>
        </p:spPr>
      </p:pic>
      <p:pic>
        <p:nvPicPr>
          <p:cNvPr id="2" name="loudnoise">
            <a:hlinkClick r:id="" action="ppaction://media"/>
            <a:extLst>
              <a:ext uri="{FF2B5EF4-FFF2-40B4-BE49-F238E27FC236}">
                <a16:creationId xmlns:a16="http://schemas.microsoft.com/office/drawing/2014/main" id="{D8F9491C-40E7-F1C8-3242-B60F2F2A4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0603" y="1354684"/>
            <a:ext cx="730250" cy="7302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1D8A121-603A-0AB6-2CE3-AEF5C0F0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632" y="2737449"/>
            <a:ext cx="4204359" cy="361159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18B5DB1-AE92-FFE0-3EA0-C4ACEC137F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8355" y="2727313"/>
            <a:ext cx="4225888" cy="36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7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5CDAFE1-059B-49EF-8E73-47DED29BD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0" cy="6105523"/>
          </a:xfrm>
          <a:custGeom>
            <a:avLst/>
            <a:gdLst>
              <a:gd name="connsiteX0" fmla="*/ 0 w 11430000"/>
              <a:gd name="connsiteY0" fmla="*/ 0 h 6105523"/>
              <a:gd name="connsiteX1" fmla="*/ 7267575 w 11430000"/>
              <a:gd name="connsiteY1" fmla="*/ 0 h 6105523"/>
              <a:gd name="connsiteX2" fmla="*/ 7267575 w 11430000"/>
              <a:gd name="connsiteY2" fmla="*/ 762000 h 6105523"/>
              <a:gd name="connsiteX3" fmla="*/ 11430000 w 11430000"/>
              <a:gd name="connsiteY3" fmla="*/ 762000 h 6105523"/>
              <a:gd name="connsiteX4" fmla="*/ 11430000 w 11430000"/>
              <a:gd name="connsiteY4" fmla="*/ 6105523 h 6105523"/>
              <a:gd name="connsiteX5" fmla="*/ 7267575 w 11430000"/>
              <a:gd name="connsiteY5" fmla="*/ 6105523 h 6105523"/>
              <a:gd name="connsiteX6" fmla="*/ 5334000 w 11430000"/>
              <a:gd name="connsiteY6" fmla="*/ 6105523 h 6105523"/>
              <a:gd name="connsiteX7" fmla="*/ 0 w 11430000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0" h="6105523">
                <a:moveTo>
                  <a:pt x="0" y="0"/>
                </a:moveTo>
                <a:lnTo>
                  <a:pt x="7267575" y="0"/>
                </a:lnTo>
                <a:lnTo>
                  <a:pt x="7267575" y="762000"/>
                </a:lnTo>
                <a:lnTo>
                  <a:pt x="11430000" y="762000"/>
                </a:lnTo>
                <a:lnTo>
                  <a:pt x="11430000" y="6105523"/>
                </a:lnTo>
                <a:lnTo>
                  <a:pt x="7267575" y="6105523"/>
                </a:lnTo>
                <a:lnTo>
                  <a:pt x="5334000" y="6105523"/>
                </a:lnTo>
                <a:lnTo>
                  <a:pt x="0" y="6105523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90EFC-6AFC-E074-3D9D-691828C910CD}"/>
              </a:ext>
            </a:extLst>
          </p:cNvPr>
          <p:cNvSpPr txBox="1"/>
          <p:nvPr/>
        </p:nvSpPr>
        <p:spPr>
          <a:xfrm>
            <a:off x="193182" y="150253"/>
            <a:ext cx="43036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Slide by Karthik Venkat </a:t>
            </a:r>
            <a:r>
              <a:rPr lang="en-US" err="1"/>
              <a:t>Malavathula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4BAA97-2369-1960-0E59-145D52E67250}"/>
              </a:ext>
            </a:extLst>
          </p:cNvPr>
          <p:cNvSpPr/>
          <p:nvPr/>
        </p:nvSpPr>
        <p:spPr>
          <a:xfrm>
            <a:off x="-4679324" y="676141"/>
            <a:ext cx="9090337" cy="59457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2BE78-C674-9C55-C8ED-E6570E42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9397"/>
            <a:ext cx="4018552" cy="3030100"/>
          </a:xfrm>
        </p:spPr>
        <p:txBody>
          <a:bodyPr>
            <a:normAutofit fontScale="90000"/>
          </a:bodyPr>
          <a:lstStyle/>
          <a:p>
            <a:r>
              <a:rPr lang="en-US" sz="6700" b="1">
                <a:solidFill>
                  <a:schemeClr val="bg1"/>
                </a:solidFill>
                <a:latin typeface="Bodoni MT"/>
                <a:cs typeface="Aharoni"/>
              </a:rPr>
              <a:t>Future Steps and Challenges Faced </a:t>
            </a:r>
            <a:br>
              <a:rPr lang="en-US">
                <a:latin typeface="Bodoni MT"/>
                <a:cs typeface="Aharoni"/>
              </a:rPr>
            </a:br>
            <a:endParaRPr lang="en-US">
              <a:cs typeface="Aharoni"/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4C7C144F-ED10-B99C-5916-D5335A7B9531}"/>
              </a:ext>
            </a:extLst>
          </p:cNvPr>
          <p:cNvSpPr/>
          <p:nvPr/>
        </p:nvSpPr>
        <p:spPr>
          <a:xfrm>
            <a:off x="4411014" y="579549"/>
            <a:ext cx="2103548" cy="2382590"/>
          </a:xfrm>
          <a:prstGeom prst="half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AF7C5-2FAF-5E46-A851-9BA028B5B6A2}"/>
              </a:ext>
            </a:extLst>
          </p:cNvPr>
          <p:cNvSpPr txBox="1"/>
          <p:nvPr/>
        </p:nvSpPr>
        <p:spPr>
          <a:xfrm>
            <a:off x="5194478" y="1448873"/>
            <a:ext cx="35416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Baskerville Old Face"/>
              </a:rPr>
              <a:t>Future Steps: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F2114-F578-72BA-7BD2-EF72376739C5}"/>
              </a:ext>
            </a:extLst>
          </p:cNvPr>
          <p:cNvSpPr txBox="1"/>
          <p:nvPr/>
        </p:nvSpPr>
        <p:spPr>
          <a:xfrm>
            <a:off x="5194479" y="1974761"/>
            <a:ext cx="6235519" cy="1806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05000"/>
              </a:lnSpc>
              <a:spcBef>
                <a:spcPts val="900"/>
              </a:spcBef>
              <a:buFont typeface="Arial"/>
              <a:buChar char="•"/>
            </a:pPr>
            <a:r>
              <a:rPr lang="en-US" sz="2000"/>
              <a:t>We need to record audio using the mic and ESP32.</a:t>
            </a:r>
          </a:p>
          <a:p>
            <a:pPr marL="285750" indent="-285750">
              <a:lnSpc>
                <a:spcPct val="105000"/>
              </a:lnSpc>
              <a:spcBef>
                <a:spcPts val="900"/>
              </a:spcBef>
              <a:buFont typeface="Arial"/>
              <a:buChar char="•"/>
            </a:pPr>
            <a:r>
              <a:rPr lang="en-US" sz="2000"/>
              <a:t>We need to create a file storage system to handle audio files recorded by the mic, as there is too little storage space in ESP32.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5725A-7533-E41E-8ECD-36BC3A60ABCB}"/>
              </a:ext>
            </a:extLst>
          </p:cNvPr>
          <p:cNvSpPr txBox="1"/>
          <p:nvPr/>
        </p:nvSpPr>
        <p:spPr>
          <a:xfrm>
            <a:off x="5194478" y="4378816"/>
            <a:ext cx="6493097" cy="22447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05000"/>
              </a:lnSpc>
              <a:spcBef>
                <a:spcPts val="900"/>
              </a:spcBef>
              <a:buFont typeface="Arial"/>
              <a:buChar char="•"/>
            </a:pPr>
            <a:r>
              <a:rPr lang="en-US" sz="2000"/>
              <a:t>It was a prolonged effort to find the appropriate video</a:t>
            </a:r>
          </a:p>
          <a:p>
            <a:pPr marL="285750" indent="-285750">
              <a:lnSpc>
                <a:spcPct val="105000"/>
              </a:lnSpc>
              <a:spcBef>
                <a:spcPts val="900"/>
              </a:spcBef>
              <a:buFont typeface="Arial"/>
              <a:buChar char="•"/>
            </a:pPr>
            <a:r>
              <a:rPr lang="en-US" sz="2000"/>
              <a:t>We had to navigate the app, and we needed to learn all its controls</a:t>
            </a:r>
          </a:p>
          <a:p>
            <a:pPr marL="285750" indent="-285750">
              <a:lnSpc>
                <a:spcPct val="105000"/>
              </a:lnSpc>
              <a:spcBef>
                <a:spcPts val="900"/>
              </a:spcBef>
              <a:buFont typeface="Arial"/>
              <a:buChar char="•"/>
            </a:pPr>
            <a:r>
              <a:rPr lang="en-US" sz="2000"/>
              <a:t>We had to retry many times to get a good quality recording, as we wanted good quality test cases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0DE2B5-F0C9-4779-13DC-45F5FE783A24}"/>
              </a:ext>
            </a:extLst>
          </p:cNvPr>
          <p:cNvSpPr txBox="1"/>
          <p:nvPr/>
        </p:nvSpPr>
        <p:spPr>
          <a:xfrm>
            <a:off x="5194478" y="3852929"/>
            <a:ext cx="35416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Baskerville Old Face"/>
              </a:rPr>
              <a:t>Challenges:</a:t>
            </a:r>
          </a:p>
        </p:txBody>
      </p:sp>
    </p:spTree>
    <p:extLst>
      <p:ext uri="{BB962C8B-B14F-4D97-AF65-F5344CB8AC3E}">
        <p14:creationId xmlns:p14="http://schemas.microsoft.com/office/powerpoint/2010/main" val="338897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6B44D-4305-20C5-7B36-18CE3319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cs typeface="Aharoni"/>
              </a:rPr>
              <a:t>Band-Pass filter</a:t>
            </a:r>
            <a:endParaRPr lang="en-US" sz="6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03EA-D9A8-AD57-C246-C9A83015B062}"/>
              </a:ext>
            </a:extLst>
          </p:cNvPr>
          <p:cNvSpPr txBox="1"/>
          <p:nvPr/>
        </p:nvSpPr>
        <p:spPr>
          <a:xfrm>
            <a:off x="4971021" y="3687464"/>
            <a:ext cx="2237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By Anurag</a:t>
            </a:r>
          </a:p>
        </p:txBody>
      </p:sp>
    </p:spTree>
    <p:extLst>
      <p:ext uri="{BB962C8B-B14F-4D97-AF65-F5344CB8AC3E}">
        <p14:creationId xmlns:p14="http://schemas.microsoft.com/office/powerpoint/2010/main" val="317612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D4028-EF52-4755-CC2E-2344CC7C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3321"/>
            <a:ext cx="9899650" cy="823752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Aharoni"/>
              </a:rPr>
              <a:t>What is a Band-Pass filter?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B1E49-22D0-A6D8-A830-5719C1A9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86947"/>
            <a:ext cx="5954613" cy="3125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band-pass filter is a signal filter that attenuates frequencies outside a given range.</a:t>
            </a:r>
          </a:p>
          <a:p>
            <a:r>
              <a:rPr lang="en-US"/>
              <a:t>It functions as a small window.</a:t>
            </a:r>
          </a:p>
          <a:p>
            <a:r>
              <a:rPr lang="en-US"/>
              <a:t>It is a combination of low-pass and high-pass filters.</a:t>
            </a:r>
          </a:p>
        </p:txBody>
      </p:sp>
      <p:pic>
        <p:nvPicPr>
          <p:cNvPr id="4" name="Picture 3" descr="RF/Microwave bandpass filter implementations, Part 1: Distributed filters">
            <a:extLst>
              <a:ext uri="{FF2B5EF4-FFF2-40B4-BE49-F238E27FC236}">
                <a16:creationId xmlns:a16="http://schemas.microsoft.com/office/drawing/2014/main" id="{54C401DA-2BD7-5614-111B-203810293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557" y="2477190"/>
            <a:ext cx="4996542" cy="3744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91F33-F9EE-F175-C850-C66DEB62CEA7}"/>
              </a:ext>
            </a:extLst>
          </p:cNvPr>
          <p:cNvSpPr txBox="1"/>
          <p:nvPr/>
        </p:nvSpPr>
        <p:spPr>
          <a:xfrm rot="-10800000" flipV="1">
            <a:off x="8119642" y="6304183"/>
            <a:ext cx="21934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hlinkClick r:id="rId3"/>
              </a:rPr>
              <a:t>Image Credit: Analog IC tips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F9CB8-DD1F-5E2B-D311-1DE58CBF853E}"/>
              </a:ext>
            </a:extLst>
          </p:cNvPr>
          <p:cNvSpPr txBox="1"/>
          <p:nvPr/>
        </p:nvSpPr>
        <p:spPr>
          <a:xfrm>
            <a:off x="233855" y="6302114"/>
            <a:ext cx="1050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Anurag</a:t>
            </a:r>
          </a:p>
        </p:txBody>
      </p:sp>
    </p:spTree>
    <p:extLst>
      <p:ext uri="{BB962C8B-B14F-4D97-AF65-F5344CB8AC3E}">
        <p14:creationId xmlns:p14="http://schemas.microsoft.com/office/powerpoint/2010/main" val="1486603516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E72971"/>
      </a:accent1>
      <a:accent2>
        <a:srgbClr val="D517AE"/>
      </a:accent2>
      <a:accent3>
        <a:srgbClr val="BF29E7"/>
      </a:accent3>
      <a:accent4>
        <a:srgbClr val="5E17D5"/>
      </a:accent4>
      <a:accent5>
        <a:srgbClr val="2932E7"/>
      </a:accent5>
      <a:accent6>
        <a:srgbClr val="176FD5"/>
      </a:accent6>
      <a:hlink>
        <a:srgbClr val="6355C6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1318</Words>
  <Application>Microsoft Office PowerPoint</Application>
  <PresentationFormat>Widescreen</PresentationFormat>
  <Paragraphs>195</Paragraphs>
  <Slides>46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Aharoni</vt:lpstr>
      <vt:lpstr>Arial</vt:lpstr>
      <vt:lpstr>Avenir Next LT Pro</vt:lpstr>
      <vt:lpstr>Baskerville Old Face</vt:lpstr>
      <vt:lpstr>Bodoni MT</vt:lpstr>
      <vt:lpstr>Calibri</vt:lpstr>
      <vt:lpstr>Cambria Math</vt:lpstr>
      <vt:lpstr>Consolas</vt:lpstr>
      <vt:lpstr>Roboto</vt:lpstr>
      <vt:lpstr>PrismaticVTI</vt:lpstr>
      <vt:lpstr>LUNG SOUND RECORDER</vt:lpstr>
      <vt:lpstr>Resources Used</vt:lpstr>
      <vt:lpstr>Environment 1: Little Disturbance </vt:lpstr>
      <vt:lpstr>PowerPoint Presentation</vt:lpstr>
      <vt:lpstr>PowerPoint Presentation</vt:lpstr>
      <vt:lpstr>PowerPoint Presentation</vt:lpstr>
      <vt:lpstr>Future Steps and Challenges Faced  </vt:lpstr>
      <vt:lpstr>Band-Pass filter</vt:lpstr>
      <vt:lpstr>What is a Band-Pass filter?</vt:lpstr>
      <vt:lpstr>Band-Pass filter implementation</vt:lpstr>
      <vt:lpstr>Results – Low noise</vt:lpstr>
      <vt:lpstr>Results – Low noise</vt:lpstr>
      <vt:lpstr>Results – Medium noise</vt:lpstr>
      <vt:lpstr>Results – Medium noise</vt:lpstr>
      <vt:lpstr>Results – Loud noise</vt:lpstr>
      <vt:lpstr>Results – Loud noise</vt:lpstr>
      <vt:lpstr>Observations</vt:lpstr>
      <vt:lpstr>Band-Pass filter - References</vt:lpstr>
      <vt:lpstr>Wavelet Transform</vt:lpstr>
      <vt:lpstr>What exactly is Wavelet transform?</vt:lpstr>
      <vt:lpstr>Wavelet Basis Functions </vt:lpstr>
      <vt:lpstr>Decomposition </vt:lpstr>
      <vt:lpstr>Two-level wavelet decomposition structure (recursive filtering and subsampling). </vt:lpstr>
      <vt:lpstr>Multi- Resolution Analysis </vt:lpstr>
      <vt:lpstr>Reconstruction</vt:lpstr>
      <vt:lpstr>PowerPoint Presentation</vt:lpstr>
      <vt:lpstr>Results (Low noise)</vt:lpstr>
      <vt:lpstr>Results (Medium noise)</vt:lpstr>
      <vt:lpstr>Results (Loud noise)</vt:lpstr>
      <vt:lpstr>PowerPoint Presentation</vt:lpstr>
      <vt:lpstr>Spectral Gating</vt:lpstr>
      <vt:lpstr>Need for Spectral Gating</vt:lpstr>
      <vt:lpstr>What is Spectral Gating</vt:lpstr>
      <vt:lpstr>How spectral gating works</vt:lpstr>
      <vt:lpstr>How spectral gating works</vt:lpstr>
      <vt:lpstr>How Spectral Gating works?</vt:lpstr>
      <vt:lpstr>How spectral gating works</vt:lpstr>
      <vt:lpstr>How spectral gating works</vt:lpstr>
      <vt:lpstr>How to apply Spectral Gating</vt:lpstr>
      <vt:lpstr>Illustration</vt:lpstr>
      <vt:lpstr>Results-Low Noise</vt:lpstr>
      <vt:lpstr>Results-Medium Noise</vt:lpstr>
      <vt:lpstr>Results – Loud Noise</vt:lpstr>
      <vt:lpstr>Reference links</vt:lpstr>
      <vt:lpstr>Targets for next week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SOUND RECORDER</dc:title>
  <dc:creator>Anurag Peddi</dc:creator>
  <cp:lastModifiedBy>Anurag Peddi</cp:lastModifiedBy>
  <cp:revision>28</cp:revision>
  <dcterms:created xsi:type="dcterms:W3CDTF">2024-09-15T18:55:18Z</dcterms:created>
  <dcterms:modified xsi:type="dcterms:W3CDTF">2024-12-04T12:08:23Z</dcterms:modified>
</cp:coreProperties>
</file>